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907" r:id="rId1"/>
  </p:sldMasterIdLst>
  <p:notesMasterIdLst>
    <p:notesMasterId r:id="rId14"/>
  </p:notesMasterIdLst>
  <p:sldIdLst>
    <p:sldId id="256" r:id="rId2"/>
    <p:sldId id="463" r:id="rId3"/>
    <p:sldId id="453" r:id="rId4"/>
    <p:sldId id="454" r:id="rId5"/>
    <p:sldId id="452" r:id="rId6"/>
    <p:sldId id="457" r:id="rId7"/>
    <p:sldId id="458" r:id="rId8"/>
    <p:sldId id="459" r:id="rId9"/>
    <p:sldId id="450" r:id="rId10"/>
    <p:sldId id="367" r:id="rId11"/>
    <p:sldId id="461" r:id="rId12"/>
    <p:sldId id="462" r:id="rId13"/>
  </p:sldIdLst>
  <p:sldSz cx="9144000" cy="6858000" type="screen4x3"/>
  <p:notesSz cx="7099300" cy="102346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3800" kern="1200">
        <a:solidFill>
          <a:schemeClr val="bg1"/>
        </a:solidFill>
        <a:latin typeface="Arial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3800" kern="1200">
        <a:solidFill>
          <a:schemeClr val="bg1"/>
        </a:solidFill>
        <a:latin typeface="Arial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3800" kern="1200">
        <a:solidFill>
          <a:schemeClr val="bg1"/>
        </a:solidFill>
        <a:latin typeface="Arial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3800" kern="1200">
        <a:solidFill>
          <a:schemeClr val="bg1"/>
        </a:solidFill>
        <a:latin typeface="Arial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38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8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8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8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800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8000"/>
    <a:srgbClr val="CC0066"/>
    <a:srgbClr val="FF6699"/>
    <a:srgbClr val="0066FF"/>
    <a:srgbClr val="F2FACC"/>
    <a:srgbClr val="EEDEE7"/>
    <a:srgbClr val="FFC7C7"/>
    <a:srgbClr val="000000"/>
    <a:srgbClr val="CCFAD8"/>
    <a:srgbClr val="33CC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80" autoAdjust="0"/>
    <p:restoredTop sz="95030" autoAdjust="0"/>
  </p:normalViewPr>
  <p:slideViewPr>
    <p:cSldViewPr>
      <p:cViewPr>
        <p:scale>
          <a:sx n="100" d="100"/>
          <a:sy n="100" d="100"/>
        </p:scale>
        <p:origin x="-690" y="-31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l-GR" altLang="en-US"/>
          </a:p>
        </p:txBody>
      </p:sp>
      <p:sp>
        <p:nvSpPr>
          <p:cNvPr id="3075" name="AutoShape 2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l-GR" altLang="en-US"/>
          </a:p>
        </p:txBody>
      </p:sp>
      <p:sp>
        <p:nvSpPr>
          <p:cNvPr id="2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073400" cy="50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120" tIns="47880" rIns="96120" bIns="4788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021138" y="0"/>
            <a:ext cx="3073400" cy="50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120" tIns="47880" rIns="96120" bIns="4788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8854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3337" cy="38338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862513"/>
            <a:ext cx="5680075" cy="4600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120" tIns="47880" rIns="96120" bIns="478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l-GR" noProof="0" smtClean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0" y="9721850"/>
            <a:ext cx="3073400" cy="50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120" tIns="47880" rIns="96120" bIns="4788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4021138" y="9721850"/>
            <a:ext cx="3073400" cy="50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120" tIns="47880" rIns="96120" bIns="4788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SzPct val="45000"/>
              <a:tabLst>
                <a:tab pos="723900" algn="l"/>
                <a:tab pos="1447800" algn="l"/>
                <a:tab pos="2171700" algn="l"/>
                <a:tab pos="2895600" algn="l"/>
              </a:tabLst>
              <a:defRPr sz="1300" smtClean="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BD41E4E1-1F44-463A-9CC3-5037396A7574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77D255C-422E-49B2-AA70-739A12DEB1D4}" type="slidenum">
              <a:rPr lang="el-GR" altLang="en-US"/>
              <a:pPr/>
              <a:t>1</a:t>
            </a:fld>
            <a:endParaRPr lang="el-GR" altLang="en-US"/>
          </a:p>
        </p:txBody>
      </p:sp>
      <p:sp>
        <p:nvSpPr>
          <p:cNvPr id="798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798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862513"/>
            <a:ext cx="5681663" cy="4603750"/>
          </a:xfrm>
          <a:noFill/>
          <a:ln/>
        </p:spPr>
        <p:txBody>
          <a:bodyPr wrap="none" anchor="ctr"/>
          <a:lstStyle/>
          <a:p>
            <a:endParaRPr lang="el-GR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D35CE5F-89C3-47FE-BDC9-E0EC25E6A198}" type="slidenum">
              <a:rPr lang="el-GR" altLang="en-US"/>
              <a:pPr/>
              <a:t>2</a:t>
            </a:fld>
            <a:endParaRPr lang="el-GR" altLang="en-US"/>
          </a:p>
        </p:txBody>
      </p:sp>
      <p:sp>
        <p:nvSpPr>
          <p:cNvPr id="1310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1310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862513"/>
            <a:ext cx="5681663" cy="4603750"/>
          </a:xfrm>
          <a:noFill/>
          <a:ln/>
        </p:spPr>
        <p:txBody>
          <a:bodyPr wrap="none" anchor="ctr"/>
          <a:lstStyle/>
          <a:p>
            <a:endParaRPr lang="el-GR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D35CE5F-89C3-47FE-BDC9-E0EC25E6A198}" type="slidenum">
              <a:rPr lang="el-GR" altLang="en-US"/>
              <a:pPr/>
              <a:t>3</a:t>
            </a:fld>
            <a:endParaRPr lang="el-GR" altLang="en-US"/>
          </a:p>
        </p:txBody>
      </p:sp>
      <p:sp>
        <p:nvSpPr>
          <p:cNvPr id="1310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1310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862513"/>
            <a:ext cx="5681663" cy="4603750"/>
          </a:xfrm>
          <a:noFill/>
          <a:ln/>
        </p:spPr>
        <p:txBody>
          <a:bodyPr wrap="none" anchor="ctr"/>
          <a:lstStyle/>
          <a:p>
            <a:endParaRPr lang="el-GR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D35CE5F-89C3-47FE-BDC9-E0EC25E6A198}" type="slidenum">
              <a:rPr lang="el-GR" altLang="en-US"/>
              <a:pPr/>
              <a:t>4</a:t>
            </a:fld>
            <a:endParaRPr lang="el-GR" altLang="en-US"/>
          </a:p>
        </p:txBody>
      </p:sp>
      <p:sp>
        <p:nvSpPr>
          <p:cNvPr id="1310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1310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862513"/>
            <a:ext cx="5681663" cy="4603750"/>
          </a:xfrm>
          <a:noFill/>
          <a:ln/>
        </p:spPr>
        <p:txBody>
          <a:bodyPr wrap="none" anchor="ctr"/>
          <a:lstStyle/>
          <a:p>
            <a:endParaRPr lang="el-GR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D35CE5F-89C3-47FE-BDC9-E0EC25E6A198}" type="slidenum">
              <a:rPr lang="el-GR" altLang="en-US"/>
              <a:pPr/>
              <a:t>5</a:t>
            </a:fld>
            <a:endParaRPr lang="el-GR" altLang="en-US"/>
          </a:p>
        </p:txBody>
      </p:sp>
      <p:sp>
        <p:nvSpPr>
          <p:cNvPr id="1310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1310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862513"/>
            <a:ext cx="5681663" cy="4603750"/>
          </a:xfrm>
          <a:noFill/>
          <a:ln/>
        </p:spPr>
        <p:txBody>
          <a:bodyPr wrap="none" anchor="ctr"/>
          <a:lstStyle/>
          <a:p>
            <a:endParaRPr lang="el-GR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D35CE5F-89C3-47FE-BDC9-E0EC25E6A198}" type="slidenum">
              <a:rPr lang="el-GR" altLang="en-US"/>
              <a:pPr/>
              <a:t>6</a:t>
            </a:fld>
            <a:endParaRPr lang="el-GR" altLang="en-US"/>
          </a:p>
        </p:txBody>
      </p:sp>
      <p:sp>
        <p:nvSpPr>
          <p:cNvPr id="1310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1310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862513"/>
            <a:ext cx="5681663" cy="4603750"/>
          </a:xfrm>
          <a:noFill/>
          <a:ln/>
        </p:spPr>
        <p:txBody>
          <a:bodyPr wrap="none" anchor="ctr"/>
          <a:lstStyle/>
          <a:p>
            <a:endParaRPr lang="el-GR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D35CE5F-89C3-47FE-BDC9-E0EC25E6A198}" type="slidenum">
              <a:rPr lang="el-GR" altLang="en-US"/>
              <a:pPr/>
              <a:t>7</a:t>
            </a:fld>
            <a:endParaRPr lang="el-GR" altLang="en-US"/>
          </a:p>
        </p:txBody>
      </p:sp>
      <p:sp>
        <p:nvSpPr>
          <p:cNvPr id="1310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1310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862513"/>
            <a:ext cx="5681663" cy="4603750"/>
          </a:xfrm>
          <a:noFill/>
          <a:ln/>
        </p:spPr>
        <p:txBody>
          <a:bodyPr wrap="none" anchor="ctr"/>
          <a:lstStyle/>
          <a:p>
            <a:endParaRPr lang="el-GR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D35CE5F-89C3-47FE-BDC9-E0EC25E6A198}" type="slidenum">
              <a:rPr lang="el-GR" altLang="en-US"/>
              <a:pPr/>
              <a:t>8</a:t>
            </a:fld>
            <a:endParaRPr lang="el-GR" altLang="en-US"/>
          </a:p>
        </p:txBody>
      </p:sp>
      <p:sp>
        <p:nvSpPr>
          <p:cNvPr id="1310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1310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862513"/>
            <a:ext cx="5681663" cy="4603750"/>
          </a:xfrm>
          <a:noFill/>
          <a:ln/>
        </p:spPr>
        <p:txBody>
          <a:bodyPr wrap="none" anchor="ctr"/>
          <a:lstStyle/>
          <a:p>
            <a:endParaRPr lang="el-GR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D35CE5F-89C3-47FE-BDC9-E0EC25E6A198}" type="slidenum">
              <a:rPr lang="el-GR" altLang="en-US"/>
              <a:pPr/>
              <a:t>9</a:t>
            </a:fld>
            <a:endParaRPr lang="el-GR" altLang="en-US"/>
          </a:p>
        </p:txBody>
      </p:sp>
      <p:sp>
        <p:nvSpPr>
          <p:cNvPr id="1310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1310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862513"/>
            <a:ext cx="5681663" cy="4603750"/>
          </a:xfrm>
          <a:noFill/>
          <a:ln/>
        </p:spPr>
        <p:txBody>
          <a:bodyPr wrap="none" anchor="ctr"/>
          <a:lstStyle/>
          <a:p>
            <a:endParaRPr lang="el-GR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pPr>
              <a:defRPr/>
            </a:pPr>
            <a:fld id="{A2FC644F-E17E-4CC5-A69F-213288EEAD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FC644F-E17E-4CC5-A69F-213288EEAD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FC644F-E17E-4CC5-A69F-213288EEAD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81063" y="1179513"/>
            <a:ext cx="7620000" cy="201295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776EB-7B15-43F0-AC3C-91282CF61E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FC644F-E17E-4CC5-A69F-213288EEAD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pPr>
              <a:defRPr/>
            </a:pPr>
            <a:fld id="{A2FC644F-E17E-4CC5-A69F-213288EEAD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FC644F-E17E-4CC5-A69F-213288EEAD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FC644F-E17E-4CC5-A69F-213288EEAD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FC644F-E17E-4CC5-A69F-213288EEAD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FC644F-E17E-4CC5-A69F-213288EEAD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FC644F-E17E-4CC5-A69F-213288EEAD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FC644F-E17E-4CC5-A69F-213288EEAD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2FC644F-E17E-4CC5-A69F-213288EEAD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Freeform 10"/>
          <p:cNvSpPr>
            <a:spLocks noChangeArrowheads="1"/>
          </p:cNvSpPr>
          <p:nvPr userDrawn="1"/>
        </p:nvSpPr>
        <p:spPr bwMode="auto">
          <a:xfrm>
            <a:off x="385763" y="3683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80">
            <a:solidFill>
              <a:srgbClr val="CC9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8" r:id="rId11"/>
    <p:sldLayoutId id="2147483919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signofapproxalgs.com/book.pdf" TargetMode="External"/><Relationship Id="rId2" Type="http://schemas.openxmlformats.org/officeDocument/2006/relationships/hyperlink" Target="https://www.cc.gatech.edu/fac/Vijay.Vazirani/book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heory.stanford.edu/~tim/f13/f13.html" TargetMode="External"/><Relationship Id="rId5" Type="http://schemas.openxmlformats.org/officeDocument/2006/relationships/hyperlink" Target="http://www.cs.cmu.edu/~sandholm/cs15-892F13/algorithmic-game-theory.pdf" TargetMode="External"/><Relationship Id="rId4" Type="http://schemas.openxmlformats.org/officeDocument/2006/relationships/hyperlink" Target="https://web.stanford.edu/class/msande310/310trialtext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1"/>
          <p:cNvSpPr>
            <a:spLocks noGrp="1" noChangeArrowheads="1"/>
          </p:cNvSpPr>
          <p:nvPr>
            <p:ph type="title"/>
          </p:nvPr>
        </p:nvSpPr>
        <p:spPr>
          <a:xfrm>
            <a:off x="881063" y="954088"/>
            <a:ext cx="7993062" cy="5186361"/>
          </a:xfrm>
        </p:spPr>
        <p:txBody>
          <a:bodyPr>
            <a:normAutofit/>
          </a:bodyPr>
          <a:lstStyle/>
          <a:p>
            <a:pPr marL="719138" indent="-715963">
              <a:spcBef>
                <a:spcPts val="3600"/>
              </a:spcBef>
              <a:tabLst>
                <a:tab pos="1795463" algn="l"/>
                <a:tab pos="1900238" algn="l"/>
                <a:tab pos="2349500" algn="l"/>
                <a:tab pos="2798763" algn="l"/>
                <a:tab pos="3248025" algn="l"/>
                <a:tab pos="3697288" algn="l"/>
                <a:tab pos="4146550" algn="l"/>
                <a:tab pos="4595813" algn="l"/>
                <a:tab pos="5045075" algn="l"/>
                <a:tab pos="5494338" algn="l"/>
                <a:tab pos="5943600" algn="l"/>
                <a:tab pos="6392863" algn="l"/>
                <a:tab pos="6842125" algn="l"/>
                <a:tab pos="7291388" algn="l"/>
                <a:tab pos="7740650" algn="l"/>
                <a:tab pos="8189913" algn="l"/>
                <a:tab pos="8639175" algn="l"/>
                <a:tab pos="9088438" algn="l"/>
                <a:tab pos="9537700" algn="l"/>
                <a:tab pos="9986963" algn="l"/>
                <a:tab pos="10436225" algn="l"/>
              </a:tabLst>
            </a:pPr>
            <a:r>
              <a:rPr lang="el-GR" altLang="en-US" sz="4400" dirty="0" smtClean="0"/>
              <a:t>Προηγμένα Θέματα Αλγορίθμων</a:t>
            </a:r>
            <a:br>
              <a:rPr lang="el-GR" altLang="en-US" sz="4400" dirty="0" smtClean="0"/>
            </a:br>
            <a:r>
              <a:rPr lang="el-GR" altLang="en-US" sz="4400" dirty="0" smtClean="0"/>
              <a:t/>
            </a:r>
            <a:br>
              <a:rPr lang="el-GR" altLang="en-US" sz="4400" dirty="0" smtClean="0"/>
            </a:br>
            <a:r>
              <a:rPr lang="el-GR" altLang="en-US" sz="4400" dirty="0" smtClean="0"/>
              <a:t/>
            </a:r>
            <a:br>
              <a:rPr lang="el-GR" altLang="en-US" sz="4400" dirty="0" smtClean="0"/>
            </a:br>
            <a:r>
              <a:rPr lang="el-GR" altLang="en-US" sz="2800" dirty="0" smtClean="0">
                <a:solidFill>
                  <a:srgbClr val="990033"/>
                </a:solidFill>
              </a:rPr>
              <a:t>Εισαγωγή και διαδικαστικά</a:t>
            </a:r>
            <a:r>
              <a:rPr lang="en-US" altLang="en-US" sz="2400" dirty="0" smtClean="0">
                <a:solidFill>
                  <a:srgbClr val="990033"/>
                </a:solidFill>
              </a:rPr>
              <a:t/>
            </a:r>
            <a:br>
              <a:rPr lang="en-US" altLang="en-US" sz="2400" dirty="0" smtClean="0">
                <a:solidFill>
                  <a:srgbClr val="990033"/>
                </a:solidFill>
              </a:rPr>
            </a:br>
            <a:r>
              <a:rPr lang="el-GR" altLang="en-US" sz="2400" dirty="0" smtClean="0">
                <a:solidFill>
                  <a:srgbClr val="990033"/>
                </a:solidFill>
              </a:rPr>
              <a:t/>
            </a:r>
            <a:br>
              <a:rPr lang="el-GR" altLang="en-US" sz="2400" dirty="0" smtClean="0">
                <a:solidFill>
                  <a:srgbClr val="990033"/>
                </a:solidFill>
              </a:rPr>
            </a:br>
            <a:r>
              <a:rPr lang="el-GR" altLang="en-US" sz="2400" i="1" dirty="0" smtClean="0"/>
              <a:t>Άνοιξη 202</a:t>
            </a:r>
            <a:r>
              <a:rPr lang="en-US" altLang="en-US" sz="2400" i="1" dirty="0" smtClean="0"/>
              <a:t>2</a:t>
            </a:r>
            <a:r>
              <a:rPr lang="el-GR" altLang="en-US" sz="2400" dirty="0" smtClean="0">
                <a:solidFill>
                  <a:srgbClr val="0000FF"/>
                </a:solidFill>
                <a:latin typeface="Cambria" pitchFamily="18" charset="0"/>
              </a:rPr>
              <a:t/>
            </a:r>
            <a:br>
              <a:rPr lang="el-GR" altLang="en-US" sz="2400" dirty="0" smtClean="0">
                <a:solidFill>
                  <a:srgbClr val="0000FF"/>
                </a:solidFill>
                <a:latin typeface="Cambria" pitchFamily="18" charset="0"/>
              </a:rPr>
            </a:br>
            <a:r>
              <a:rPr lang="el-GR" altLang="en-US" sz="2400" dirty="0" smtClean="0">
                <a:solidFill>
                  <a:srgbClr val="0000FF"/>
                </a:solidFill>
                <a:latin typeface="Cambria" pitchFamily="18" charset="0"/>
              </a:rPr>
              <a:t/>
            </a:r>
            <a:br>
              <a:rPr lang="el-GR" altLang="en-US" sz="2400" dirty="0" smtClean="0">
                <a:solidFill>
                  <a:srgbClr val="0000FF"/>
                </a:solidFill>
                <a:latin typeface="Cambria" pitchFamily="18" charset="0"/>
              </a:rPr>
            </a:br>
            <a:r>
              <a:rPr lang="el-GR" altLang="en-US" sz="2400" dirty="0" smtClean="0">
                <a:solidFill>
                  <a:srgbClr val="0000FF"/>
                </a:solidFill>
                <a:latin typeface="Cambria" pitchFamily="18" charset="0"/>
              </a:rPr>
              <a:t/>
            </a:r>
            <a:br>
              <a:rPr lang="el-GR" altLang="en-US" sz="2400" dirty="0" smtClean="0">
                <a:solidFill>
                  <a:srgbClr val="0000FF"/>
                </a:solidFill>
                <a:latin typeface="Cambria" pitchFamily="18" charset="0"/>
              </a:rPr>
            </a:br>
            <a:r>
              <a:rPr lang="el-GR" altLang="en-US" sz="2400" dirty="0" smtClean="0">
                <a:solidFill>
                  <a:srgbClr val="0000FF"/>
                </a:solidFill>
                <a:latin typeface="Cambria" pitchFamily="18" charset="0"/>
              </a:rPr>
              <a:t/>
            </a:r>
            <a:br>
              <a:rPr lang="el-GR" altLang="en-US" sz="2400" dirty="0" smtClean="0">
                <a:solidFill>
                  <a:srgbClr val="0000FF"/>
                </a:solidFill>
                <a:latin typeface="Cambria" pitchFamily="18" charset="0"/>
              </a:rPr>
            </a:br>
            <a:r>
              <a:rPr lang="el-GR" altLang="en-US" sz="2000" dirty="0" smtClean="0">
                <a:solidFill>
                  <a:srgbClr val="002060"/>
                </a:solidFill>
                <a:latin typeface="+mn-lt"/>
              </a:rPr>
              <a:t>Σχολή Ηλεκτρολόγων Μηχανικών και Μηχανικών Υπολογιστών  ΕΜΠ</a:t>
            </a:r>
            <a:endParaRPr lang="en-US" altLang="en-US" sz="2400" dirty="0" smtClean="0">
              <a:solidFill>
                <a:srgbClr val="002060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92016CF5-8647-47EF-BAF6-366E3ED3E16D}" type="slidenum">
              <a:rPr lang="en-US" altLang="en-US"/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10</a:t>
            </a:fld>
            <a:endParaRPr lang="en-US" altLang="en-US"/>
          </a:p>
        </p:txBody>
      </p:sp>
      <p:sp>
        <p:nvSpPr>
          <p:cNvPr id="2519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6535" y="1448780"/>
            <a:ext cx="8229600" cy="4937760"/>
          </a:xfrm>
        </p:spPr>
        <p:txBody>
          <a:bodyPr/>
          <a:lstStyle/>
          <a:p>
            <a:pPr eaLnBrk="1" hangingPunct="1">
              <a:spcBef>
                <a:spcPts val="1800"/>
              </a:spcBef>
              <a:buClr>
                <a:srgbClr val="CC9900"/>
              </a:buClr>
              <a:buSzPct val="120000"/>
              <a:buFont typeface="Wingdings" pitchFamily="2" charset="2"/>
              <a:buChar char="§"/>
            </a:pP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Αλγοριθμική Θεωρία Παιγνίων</a:t>
            </a:r>
            <a:endParaRPr lang="en-US" altLang="en-US" sz="2400" dirty="0" smtClean="0">
              <a:solidFill>
                <a:srgbClr val="002060"/>
              </a:solidFill>
              <a:latin typeface="Cambria" pitchFamily="18" charset="0"/>
            </a:endParaRPr>
          </a:p>
          <a:p>
            <a:pPr>
              <a:spcBef>
                <a:spcPts val="1800"/>
              </a:spcBef>
              <a:buClr>
                <a:srgbClr val="CC9900"/>
              </a:buClr>
              <a:buSzPct val="120000"/>
              <a:buFont typeface="Wingdings" pitchFamily="2" charset="2"/>
              <a:buChar char="§"/>
            </a:pPr>
            <a:r>
              <a:rPr lang="el-GR" altLang="en-US" sz="2400" dirty="0" smtClean="0">
                <a:solidFill>
                  <a:srgbClr val="002060"/>
                </a:solidFill>
                <a:latin typeface="Cambria" pitchFamily="18" charset="0"/>
              </a:rPr>
              <a:t>Αλγόριθμοι δικτύων</a:t>
            </a:r>
          </a:p>
          <a:p>
            <a:pPr>
              <a:spcBef>
                <a:spcPts val="1800"/>
              </a:spcBef>
              <a:buClr>
                <a:srgbClr val="CC9900"/>
              </a:buClr>
              <a:buSzPct val="120000"/>
              <a:buFont typeface="Wingdings" pitchFamily="2" charset="2"/>
              <a:buChar char="§"/>
            </a:pPr>
            <a:r>
              <a:rPr lang="el-GR" altLang="en-US" sz="2400" dirty="0" smtClean="0">
                <a:solidFill>
                  <a:srgbClr val="002060"/>
                </a:solidFill>
                <a:latin typeface="Cambria" pitchFamily="18" charset="0"/>
              </a:rPr>
              <a:t>Κρυπτογραφικοί αλγόριθμοι</a:t>
            </a:r>
          </a:p>
          <a:p>
            <a:pPr eaLnBrk="1" hangingPunct="1">
              <a:spcBef>
                <a:spcPts val="1800"/>
              </a:spcBef>
              <a:buClr>
                <a:srgbClr val="CC9900"/>
              </a:buClr>
              <a:buSzPct val="120000"/>
              <a:buFont typeface="Wingdings" pitchFamily="2" charset="2"/>
              <a:buChar char="§"/>
            </a:pP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Μη συμβατικοί υπολογισμοί: κβαντικοί, βιολογικοί, ...</a:t>
            </a:r>
          </a:p>
          <a:p>
            <a:pPr>
              <a:spcBef>
                <a:spcPts val="1800"/>
              </a:spcBef>
              <a:buClr>
                <a:srgbClr val="CC9900"/>
              </a:buClr>
              <a:buSzPct val="120000"/>
              <a:buFont typeface="Wingdings" pitchFamily="2" charset="2"/>
              <a:buChar char="§"/>
            </a:pP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  <a:sym typeface="Wingdings" pitchFamily="2" charset="2"/>
              </a:rPr>
              <a:t>Θεώρημα </a:t>
            </a:r>
            <a:r>
              <a:rPr lang="en-US" altLang="en-US" dirty="0" smtClean="0">
                <a:solidFill>
                  <a:srgbClr val="002060"/>
                </a:solidFill>
                <a:latin typeface="Cambria" pitchFamily="18" charset="0"/>
                <a:sym typeface="Wingdings" pitchFamily="2" charset="2"/>
              </a:rPr>
              <a:t>PCP</a:t>
            </a: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  <a:sym typeface="Wingdings" pitchFamily="2" charset="2"/>
              </a:rPr>
              <a:t> και</a:t>
            </a:r>
            <a:r>
              <a:rPr lang="en-US" altLang="en-US" dirty="0" smtClean="0">
                <a:solidFill>
                  <a:srgbClr val="00206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  <a:sym typeface="Wingdings" pitchFamily="2" charset="2"/>
              </a:rPr>
              <a:t>μη-προσεγγισιμότητα</a:t>
            </a:r>
          </a:p>
          <a:p>
            <a:pPr>
              <a:spcBef>
                <a:spcPts val="1800"/>
              </a:spcBef>
              <a:buClr>
                <a:srgbClr val="CC9900"/>
              </a:buClr>
              <a:buSzPct val="120000"/>
              <a:buFont typeface="Wingdings" pitchFamily="2" charset="2"/>
              <a:buChar char="§"/>
            </a:pP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  <a:sym typeface="Wingdings" pitchFamily="2" charset="2"/>
              </a:rPr>
              <a:t>Μηχανική μάθηση (</a:t>
            </a:r>
            <a:r>
              <a:rPr lang="en-US" altLang="en-US" dirty="0" smtClean="0">
                <a:solidFill>
                  <a:srgbClr val="002060"/>
                </a:solidFill>
                <a:latin typeface="Cambria" pitchFamily="18" charset="0"/>
                <a:sym typeface="Wingdings" pitchFamily="2" charset="2"/>
              </a:rPr>
              <a:t>PAC model)</a:t>
            </a:r>
            <a:endParaRPr lang="el-GR" altLang="en-US" dirty="0" smtClean="0">
              <a:solidFill>
                <a:srgbClr val="002060"/>
              </a:solidFill>
              <a:latin typeface="Cambria" pitchFamily="18" charset="0"/>
              <a:sym typeface="Wingdings" pitchFamily="2" charset="2"/>
            </a:endParaRPr>
          </a:p>
          <a:p>
            <a:pPr eaLnBrk="1" hangingPunct="1">
              <a:spcBef>
                <a:spcPts val="1800"/>
              </a:spcBef>
              <a:buClr>
                <a:srgbClr val="CC9900"/>
              </a:buClr>
              <a:buSzPct val="120000"/>
              <a:buFont typeface="Wingdings" pitchFamily="2" charset="2"/>
              <a:buChar char="§"/>
            </a:pPr>
            <a:endParaRPr lang="el-GR" altLang="en-US" dirty="0" smtClean="0">
              <a:solidFill>
                <a:srgbClr val="FF0066"/>
              </a:solidFill>
              <a:latin typeface="Cambria" pitchFamily="18" charset="0"/>
            </a:endParaRPr>
          </a:p>
          <a:p>
            <a:pPr eaLnBrk="1" hangingPunct="1">
              <a:spcBef>
                <a:spcPts val="1800"/>
              </a:spcBef>
              <a:buClr>
                <a:srgbClr val="CC9900"/>
              </a:buClr>
              <a:buSzPct val="120000"/>
              <a:buFont typeface="Wingdings" pitchFamily="2" charset="2"/>
              <a:buChar char="§"/>
            </a:pPr>
            <a:endParaRPr lang="el-GR" altLang="en-US" dirty="0" smtClean="0">
              <a:solidFill>
                <a:srgbClr val="FF0066"/>
              </a:solidFill>
              <a:latin typeface="Cambria" pitchFamily="18" charset="0"/>
            </a:endParaRPr>
          </a:p>
          <a:p>
            <a:pPr eaLnBrk="1" hangingPunct="1">
              <a:spcBef>
                <a:spcPts val="1800"/>
              </a:spcBef>
              <a:buClr>
                <a:srgbClr val="CC9900"/>
              </a:buClr>
              <a:buSzPct val="120000"/>
              <a:buFont typeface="Wingdings" pitchFamily="2" charset="2"/>
              <a:buChar char="§"/>
            </a:pPr>
            <a:endParaRPr lang="en-US" altLang="en-US" sz="2400" dirty="0" smtClean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368300"/>
            <a:ext cx="8226425" cy="585425"/>
          </a:xfrm>
        </p:spPr>
        <p:txBody>
          <a:bodyPr>
            <a:normAutofit/>
          </a:bodyPr>
          <a:lstStyle/>
          <a:p>
            <a:pPr eaLnBrk="1" hangingPunct="1"/>
            <a:r>
              <a:rPr lang="el-GR" altLang="en-US" dirty="0" smtClean="0"/>
              <a:t>Ειδικά θέματα (ενδεικτικά)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Διαδικαστικά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FC644F-E17E-4CC5-A69F-213288EEAD86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403774"/>
            <a:ext cx="8229600" cy="4753185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l-GR" dirty="0" smtClean="0"/>
              <a:t>Διδάσκοντες: Α. </a:t>
            </a:r>
            <a:r>
              <a:rPr lang="el-GR" dirty="0" err="1" smtClean="0"/>
              <a:t>Παγουρτζής</a:t>
            </a:r>
            <a:r>
              <a:rPr lang="en-US" dirty="0" smtClean="0"/>
              <a:t>, </a:t>
            </a:r>
            <a:r>
              <a:rPr lang="el-GR" dirty="0" smtClean="0"/>
              <a:t>Δ. </a:t>
            </a:r>
            <a:r>
              <a:rPr lang="el-GR" dirty="0" err="1" smtClean="0"/>
              <a:t>Φωτάκης</a:t>
            </a:r>
            <a:r>
              <a:rPr lang="el-GR" dirty="0" smtClean="0"/>
              <a:t>,</a:t>
            </a:r>
            <a:r>
              <a:rPr lang="en-US" dirty="0" smtClean="0"/>
              <a:t> </a:t>
            </a:r>
            <a:r>
              <a:rPr lang="el-GR" dirty="0" smtClean="0"/>
              <a:t>Θ. </a:t>
            </a:r>
            <a:r>
              <a:rPr lang="el-GR" dirty="0" err="1" smtClean="0"/>
              <a:t>Λιανέας</a:t>
            </a:r>
            <a:r>
              <a:rPr lang="el-GR" dirty="0" smtClean="0"/>
              <a:t> </a:t>
            </a:r>
          </a:p>
          <a:p>
            <a:pPr>
              <a:spcBef>
                <a:spcPts val="1200"/>
              </a:spcBef>
            </a:pPr>
            <a:r>
              <a:rPr lang="el-GR" dirty="0" smtClean="0"/>
              <a:t>Βοηθοί διδασκαλίας: </a:t>
            </a:r>
            <a:r>
              <a:rPr lang="el-GR" dirty="0" smtClean="0"/>
              <a:t>Μ. Βασιλάκης, Α</a:t>
            </a:r>
            <a:r>
              <a:rPr lang="el-GR" dirty="0" smtClean="0"/>
              <a:t>. Καλαβάσης,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Μ</a:t>
            </a:r>
            <a:r>
              <a:rPr lang="el-GR" dirty="0" smtClean="0"/>
              <a:t>. Σπυράκου</a:t>
            </a:r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Βαθμολογία:  </a:t>
            </a:r>
          </a:p>
          <a:p>
            <a:pPr lvl="1"/>
            <a:r>
              <a:rPr lang="el-GR" dirty="0" smtClean="0"/>
              <a:t>6 μον. από ΤΔ («βάση»: 2.5)</a:t>
            </a:r>
          </a:p>
          <a:p>
            <a:pPr lvl="1"/>
            <a:r>
              <a:rPr lang="el-GR" dirty="0" smtClean="0"/>
              <a:t>3 μον. από ασκήσεις </a:t>
            </a:r>
          </a:p>
          <a:p>
            <a:pPr lvl="1"/>
            <a:r>
              <a:rPr lang="el-GR" dirty="0" smtClean="0"/>
              <a:t>2 μον. από παρουσίαση</a:t>
            </a:r>
          </a:p>
          <a:p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FC644F-E17E-4CC5-A69F-213288EEAD86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86535" y="1358770"/>
            <a:ext cx="8460940" cy="5040560"/>
          </a:xfrm>
        </p:spPr>
        <p:txBody>
          <a:bodyPr>
            <a:noAutofit/>
          </a:bodyPr>
          <a:lstStyle/>
          <a:p>
            <a:r>
              <a:rPr lang="en-US" sz="1600" dirty="0" smtClean="0">
                <a:latin typeface="Calibri" pitchFamily="34" charset="0"/>
              </a:rPr>
              <a:t>V.V. </a:t>
            </a:r>
            <a:r>
              <a:rPr lang="en-US" sz="1600" dirty="0" err="1" smtClean="0">
                <a:latin typeface="Calibri" pitchFamily="34" charset="0"/>
              </a:rPr>
              <a:t>Vazirani</a:t>
            </a:r>
            <a:r>
              <a:rPr lang="en-US" sz="1600" dirty="0" smtClean="0">
                <a:latin typeface="Calibri" pitchFamily="34" charset="0"/>
              </a:rPr>
              <a:t>, </a:t>
            </a:r>
            <a:r>
              <a:rPr lang="el-GR" sz="1600" dirty="0" smtClean="0">
                <a:latin typeface="Calibri" pitchFamily="34" charset="0"/>
              </a:rPr>
              <a:t> </a:t>
            </a:r>
            <a:r>
              <a:rPr lang="en-US" sz="1600" dirty="0" smtClean="0">
                <a:latin typeface="Calibri" pitchFamily="34" charset="0"/>
                <a:hlinkClick r:id="rId2"/>
              </a:rPr>
              <a:t>Approximation Algorithms</a:t>
            </a:r>
            <a:r>
              <a:rPr lang="en-US" sz="1600" dirty="0" smtClean="0">
                <a:latin typeface="Calibri" pitchFamily="34" charset="0"/>
              </a:rPr>
              <a:t>, Springer </a:t>
            </a:r>
            <a:r>
              <a:rPr lang="en-US" sz="1600" dirty="0" err="1" smtClean="0">
                <a:latin typeface="Calibri" pitchFamily="34" charset="0"/>
              </a:rPr>
              <a:t>Verlag</a:t>
            </a:r>
            <a:r>
              <a:rPr lang="en-US" sz="1600" dirty="0" smtClean="0">
                <a:latin typeface="Calibri" pitchFamily="34" charset="0"/>
              </a:rPr>
              <a:t>, Heidelberg, 2001.</a:t>
            </a:r>
          </a:p>
          <a:p>
            <a:r>
              <a:rPr lang="en-US" sz="1600" dirty="0" smtClean="0">
                <a:latin typeface="Calibri" pitchFamily="34" charset="0"/>
              </a:rPr>
              <a:t>D.P. Williamson and D.B. </a:t>
            </a:r>
            <a:r>
              <a:rPr lang="en-US" sz="1600" dirty="0" err="1" smtClean="0">
                <a:latin typeface="Calibri" pitchFamily="34" charset="0"/>
              </a:rPr>
              <a:t>Shmoys</a:t>
            </a:r>
            <a:r>
              <a:rPr lang="en-US" sz="1600" dirty="0" smtClean="0">
                <a:latin typeface="Calibri" pitchFamily="34" charset="0"/>
              </a:rPr>
              <a:t>. </a:t>
            </a:r>
            <a:r>
              <a:rPr lang="en-US" sz="1600" u="sng" dirty="0" smtClean="0">
                <a:latin typeface="Calibri" pitchFamily="34" charset="0"/>
                <a:hlinkClick r:id="rId3"/>
              </a:rPr>
              <a:t>The Design of Approximation Algorithms</a:t>
            </a:r>
            <a:r>
              <a:rPr lang="en-US" sz="1600" dirty="0" smtClean="0">
                <a:latin typeface="Calibri" pitchFamily="34" charset="0"/>
              </a:rPr>
              <a:t>.  Cambridge UP, 2010.</a:t>
            </a:r>
          </a:p>
          <a:p>
            <a:r>
              <a:rPr lang="en-US" sz="1600" dirty="0" smtClean="0">
                <a:latin typeface="Calibri" pitchFamily="34" charset="0"/>
              </a:rPr>
              <a:t>K. </a:t>
            </a:r>
            <a:r>
              <a:rPr lang="en-US" sz="1600" dirty="0" err="1" smtClean="0">
                <a:latin typeface="Calibri" pitchFamily="34" charset="0"/>
              </a:rPr>
              <a:t>Steiglitz</a:t>
            </a:r>
            <a:r>
              <a:rPr lang="en-US" sz="1600" dirty="0" smtClean="0">
                <a:latin typeface="Calibri" pitchFamily="34" charset="0"/>
              </a:rPr>
              <a:t> and C.H. Papadimitriou. Combinatorial Optimization: Algorithms and Complexity. </a:t>
            </a:r>
          </a:p>
          <a:p>
            <a:r>
              <a:rPr lang="en-US" sz="1600" dirty="0" smtClean="0">
                <a:latin typeface="Calibri" pitchFamily="34" charset="0"/>
              </a:rPr>
              <a:t>V. </a:t>
            </a:r>
            <a:r>
              <a:rPr lang="en-US" sz="1600" dirty="0" err="1" smtClean="0">
                <a:latin typeface="Calibri" pitchFamily="34" charset="0"/>
              </a:rPr>
              <a:t>Chvatal</a:t>
            </a:r>
            <a:r>
              <a:rPr lang="en-US" sz="1600" dirty="0" smtClean="0">
                <a:latin typeface="Calibri" pitchFamily="34" charset="0"/>
              </a:rPr>
              <a:t>. Linear Programming. W.H. Freeman and Co., 1984.</a:t>
            </a:r>
          </a:p>
          <a:p>
            <a:r>
              <a:rPr lang="en-US" sz="1600" dirty="0" smtClean="0">
                <a:latin typeface="Calibri" pitchFamily="34" charset="0"/>
              </a:rPr>
              <a:t>H. Karloff. Linear Programming. </a:t>
            </a:r>
            <a:r>
              <a:rPr lang="en-US" sz="1600" dirty="0" err="1" smtClean="0">
                <a:latin typeface="Calibri" pitchFamily="34" charset="0"/>
              </a:rPr>
              <a:t>Birkhäuser</a:t>
            </a:r>
            <a:r>
              <a:rPr lang="en-US" sz="1600" dirty="0" smtClean="0">
                <a:latin typeface="Calibri" pitchFamily="34" charset="0"/>
              </a:rPr>
              <a:t>, 1991.</a:t>
            </a:r>
          </a:p>
          <a:p>
            <a:r>
              <a:rPr lang="en-US" sz="1600" dirty="0" smtClean="0">
                <a:latin typeface="Calibri" pitchFamily="34" charset="0"/>
              </a:rPr>
              <a:t>D.G. </a:t>
            </a:r>
            <a:r>
              <a:rPr lang="en-US" sz="1600" dirty="0" err="1" smtClean="0">
                <a:latin typeface="Calibri" pitchFamily="34" charset="0"/>
              </a:rPr>
              <a:t>Luenberger</a:t>
            </a:r>
            <a:r>
              <a:rPr lang="en-US" sz="1600" dirty="0" smtClean="0">
                <a:latin typeface="Calibri" pitchFamily="34" charset="0"/>
              </a:rPr>
              <a:t> and Y. Ye. </a:t>
            </a:r>
            <a:r>
              <a:rPr lang="en-US" sz="1600" u="sng" dirty="0" smtClean="0">
                <a:latin typeface="Calibri" pitchFamily="34" charset="0"/>
                <a:hlinkClick r:id="rId4"/>
              </a:rPr>
              <a:t>Linear and Nonlinear Programming</a:t>
            </a:r>
            <a:r>
              <a:rPr lang="en-US" sz="1600" dirty="0" smtClean="0">
                <a:latin typeface="Calibri" pitchFamily="34" charset="0"/>
              </a:rPr>
              <a:t>. Springer, 2008.</a:t>
            </a:r>
          </a:p>
          <a:p>
            <a:r>
              <a:rPr lang="en-US" sz="1600" dirty="0" smtClean="0">
                <a:latin typeface="Calibri" pitchFamily="34" charset="0"/>
              </a:rPr>
              <a:t>R. </a:t>
            </a:r>
            <a:r>
              <a:rPr lang="en-US" sz="1600" dirty="0" err="1" smtClean="0">
                <a:latin typeface="Calibri" pitchFamily="34" charset="0"/>
              </a:rPr>
              <a:t>Ahuja</a:t>
            </a:r>
            <a:r>
              <a:rPr lang="en-US" sz="1600" dirty="0" smtClean="0">
                <a:latin typeface="Calibri" pitchFamily="34" charset="0"/>
              </a:rPr>
              <a:t>, T.L. </a:t>
            </a:r>
            <a:r>
              <a:rPr lang="en-US" sz="1600" dirty="0" err="1" smtClean="0">
                <a:latin typeface="Calibri" pitchFamily="34" charset="0"/>
              </a:rPr>
              <a:t>Magnanti</a:t>
            </a:r>
            <a:r>
              <a:rPr lang="en-US" sz="1600" dirty="0" smtClean="0">
                <a:latin typeface="Calibri" pitchFamily="34" charset="0"/>
              </a:rPr>
              <a:t> and J.B. </a:t>
            </a:r>
            <a:r>
              <a:rPr lang="en-US" sz="1600" dirty="0" err="1" smtClean="0">
                <a:latin typeface="Calibri" pitchFamily="34" charset="0"/>
              </a:rPr>
              <a:t>Orlin</a:t>
            </a:r>
            <a:r>
              <a:rPr lang="en-US" sz="1600" dirty="0" smtClean="0">
                <a:latin typeface="Calibri" pitchFamily="34" charset="0"/>
              </a:rPr>
              <a:t>. Network Flows: Theory, Algorithms, and Applications, 1993.</a:t>
            </a:r>
            <a:endParaRPr lang="el-GR" sz="1600" dirty="0" smtClean="0">
              <a:latin typeface="Calibri" pitchFamily="34" charset="0"/>
            </a:endParaRPr>
          </a:p>
          <a:p>
            <a:r>
              <a:rPr lang="en-US" sz="1600" dirty="0" smtClean="0">
                <a:latin typeface="Calibri" pitchFamily="34" charset="0"/>
              </a:rPr>
              <a:t>N. Lynch, Distributed Algorithms. Morgan Kaufmann Publishers,1996.</a:t>
            </a:r>
          </a:p>
          <a:p>
            <a:r>
              <a:rPr lang="en-US" sz="1600" dirty="0" smtClean="0">
                <a:latin typeface="Calibri" pitchFamily="34" charset="0"/>
              </a:rPr>
              <a:t>R. </a:t>
            </a:r>
            <a:r>
              <a:rPr lang="en-US" sz="1600" dirty="0" err="1" smtClean="0">
                <a:latin typeface="Calibri" pitchFamily="34" charset="0"/>
              </a:rPr>
              <a:t>Motwani</a:t>
            </a:r>
            <a:r>
              <a:rPr lang="en-US" sz="1600" dirty="0" smtClean="0">
                <a:latin typeface="Calibri" pitchFamily="34" charset="0"/>
              </a:rPr>
              <a:t> and P. </a:t>
            </a:r>
            <a:r>
              <a:rPr lang="en-US" sz="1600" dirty="0" err="1" smtClean="0">
                <a:latin typeface="Calibri" pitchFamily="34" charset="0"/>
              </a:rPr>
              <a:t>Raghavan</a:t>
            </a:r>
            <a:r>
              <a:rPr lang="en-US" sz="1600" dirty="0" smtClean="0">
                <a:latin typeface="Calibri" pitchFamily="34" charset="0"/>
              </a:rPr>
              <a:t>. Randomized Algorithms. Cambridge University Press, 1995.</a:t>
            </a:r>
          </a:p>
          <a:p>
            <a:r>
              <a:rPr lang="en-US" sz="1600" dirty="0" smtClean="0">
                <a:latin typeface="Calibri" pitchFamily="34" charset="0"/>
              </a:rPr>
              <a:t>M. </a:t>
            </a:r>
            <a:r>
              <a:rPr lang="en-US" sz="1600" dirty="0" err="1" smtClean="0">
                <a:latin typeface="Calibri" pitchFamily="34" charset="0"/>
              </a:rPr>
              <a:t>Mitzenmacher</a:t>
            </a:r>
            <a:r>
              <a:rPr lang="en-US" sz="1600" dirty="0" smtClean="0">
                <a:latin typeface="Calibri" pitchFamily="34" charset="0"/>
              </a:rPr>
              <a:t> and E. </a:t>
            </a:r>
            <a:r>
              <a:rPr lang="en-US" sz="1600" dirty="0" err="1" smtClean="0">
                <a:latin typeface="Calibri" pitchFamily="34" charset="0"/>
              </a:rPr>
              <a:t>Upfal</a:t>
            </a:r>
            <a:r>
              <a:rPr lang="en-US" sz="1600" dirty="0" smtClean="0">
                <a:latin typeface="Calibri" pitchFamily="34" charset="0"/>
              </a:rPr>
              <a:t>. Probability and Computing: Randomized Algorithms and Probabilistic Analysis. Cambridge University Press, 2005.</a:t>
            </a:r>
          </a:p>
          <a:p>
            <a:r>
              <a:rPr lang="en-US" sz="1600" dirty="0" smtClean="0">
                <a:latin typeface="Calibri" pitchFamily="34" charset="0"/>
              </a:rPr>
              <a:t>N. Nisan, T. </a:t>
            </a:r>
            <a:r>
              <a:rPr lang="en-US" sz="1600" dirty="0" err="1" smtClean="0">
                <a:latin typeface="Calibri" pitchFamily="34" charset="0"/>
              </a:rPr>
              <a:t>Roughgarden</a:t>
            </a:r>
            <a:r>
              <a:rPr lang="en-US" sz="1600" dirty="0" smtClean="0">
                <a:latin typeface="Calibri" pitchFamily="34" charset="0"/>
              </a:rPr>
              <a:t>, E. </a:t>
            </a:r>
            <a:r>
              <a:rPr lang="en-US" sz="1600" dirty="0" err="1" smtClean="0">
                <a:latin typeface="Calibri" pitchFamily="34" charset="0"/>
              </a:rPr>
              <a:t>Tardos</a:t>
            </a:r>
            <a:r>
              <a:rPr lang="en-US" sz="1600" dirty="0" smtClean="0">
                <a:latin typeface="Calibri" pitchFamily="34" charset="0"/>
              </a:rPr>
              <a:t> and V. </a:t>
            </a:r>
            <a:r>
              <a:rPr lang="en-US" sz="1600" dirty="0" err="1" smtClean="0">
                <a:latin typeface="Calibri" pitchFamily="34" charset="0"/>
              </a:rPr>
              <a:t>Vazirani</a:t>
            </a:r>
            <a:r>
              <a:rPr lang="en-US" sz="1600" dirty="0" smtClean="0">
                <a:latin typeface="Calibri" pitchFamily="34" charset="0"/>
              </a:rPr>
              <a:t>. </a:t>
            </a:r>
            <a:r>
              <a:rPr lang="en-US" sz="1600" u="sng" dirty="0" smtClean="0">
                <a:latin typeface="Calibri" pitchFamily="34" charset="0"/>
                <a:hlinkClick r:id="rId5"/>
              </a:rPr>
              <a:t>Algorithmic Game Theory</a:t>
            </a:r>
            <a:r>
              <a:rPr lang="en-US" sz="1600" dirty="0" smtClean="0">
                <a:latin typeface="Calibri" pitchFamily="34" charset="0"/>
              </a:rPr>
              <a:t>. Cambridge University Press, 2007.</a:t>
            </a:r>
          </a:p>
          <a:p>
            <a:r>
              <a:rPr lang="en-US" sz="1600" dirty="0" smtClean="0">
                <a:latin typeface="Calibri" pitchFamily="34" charset="0"/>
              </a:rPr>
              <a:t>Tim </a:t>
            </a:r>
            <a:r>
              <a:rPr lang="en-US" sz="1600" dirty="0" err="1" smtClean="0">
                <a:latin typeface="Calibri" pitchFamily="34" charset="0"/>
              </a:rPr>
              <a:t>Roughgarden</a:t>
            </a:r>
            <a:r>
              <a:rPr lang="en-US" sz="1600" dirty="0" smtClean="0">
                <a:latin typeface="Calibri" pitchFamily="34" charset="0"/>
              </a:rPr>
              <a:t>. </a:t>
            </a:r>
            <a:r>
              <a:rPr lang="en-US" sz="1600" u="sng" dirty="0" smtClean="0">
                <a:latin typeface="Calibri" pitchFamily="34" charset="0"/>
                <a:hlinkClick r:id="rId6"/>
              </a:rPr>
              <a:t>Algorithmic Game Theory</a:t>
            </a:r>
            <a:r>
              <a:rPr lang="en-US" sz="1600" dirty="0" smtClean="0">
                <a:latin typeface="Calibri" pitchFamily="34" charset="0"/>
              </a:rPr>
              <a:t>. Stanford University </a:t>
            </a:r>
            <a:r>
              <a:rPr lang="en-US" sz="1600" dirty="0" err="1" smtClean="0">
                <a:latin typeface="Calibri" pitchFamily="34" charset="0"/>
              </a:rPr>
              <a:t>Cource</a:t>
            </a:r>
            <a:r>
              <a:rPr lang="en-US" sz="1600" dirty="0" smtClean="0">
                <a:latin typeface="Calibri" pitchFamily="34" charset="0"/>
              </a:rPr>
              <a:t>, Fall 2013.</a:t>
            </a:r>
            <a:endParaRPr lang="el-GR" sz="1600" dirty="0" smtClean="0">
              <a:latin typeface="Calibri" pitchFamily="34" charset="0"/>
            </a:endParaRPr>
          </a:p>
          <a:p>
            <a:r>
              <a:rPr lang="el-GR" sz="1600" dirty="0" smtClean="0">
                <a:latin typeface="Calibri" pitchFamily="34" charset="0"/>
              </a:rPr>
              <a:t>....  και πολλά ακόμη βιβλία</a:t>
            </a:r>
            <a:r>
              <a:rPr lang="en-US" sz="1600" dirty="0" smtClean="0">
                <a:latin typeface="Calibri" pitchFamily="34" charset="0"/>
              </a:rPr>
              <a:t>, </a:t>
            </a:r>
            <a:r>
              <a:rPr lang="el-GR" sz="1600" dirty="0" smtClean="0">
                <a:latin typeface="Calibri" pitchFamily="34" charset="0"/>
              </a:rPr>
              <a:t>άρθρα</a:t>
            </a:r>
            <a:r>
              <a:rPr lang="en-US" sz="1600" dirty="0" smtClean="0">
                <a:latin typeface="Calibri" pitchFamily="34" charset="0"/>
              </a:rPr>
              <a:t> </a:t>
            </a:r>
            <a:r>
              <a:rPr lang="el-GR" sz="1600" dirty="0" smtClean="0">
                <a:latin typeface="Calibri" pitchFamily="34" charset="0"/>
              </a:rPr>
              <a:t>και ιστοσελίδες!</a:t>
            </a: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68299"/>
            <a:ext cx="8524875" cy="1260501"/>
          </a:xfrm>
        </p:spPr>
        <p:txBody>
          <a:bodyPr anchor="ctr"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n-US" sz="3600" dirty="0" smtClean="0"/>
              <a:t>Στόχοι του μαθήματος</a:t>
            </a:r>
          </a:p>
        </p:txBody>
      </p:sp>
      <p:sp>
        <p:nvSpPr>
          <p:cNvPr id="6349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8569C343-02BB-449A-880A-4956CD0F650B}" type="slidenum">
              <a:rPr lang="en-US" altLang="en-US"/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</a:t>
            </a:fld>
            <a:endParaRPr lang="en-US" altLang="en-US"/>
          </a:p>
        </p:txBody>
      </p:sp>
      <p:sp>
        <p:nvSpPr>
          <p:cNvPr id="41" name="Rectangle 3"/>
          <p:cNvSpPr txBox="1">
            <a:spLocks noChangeArrowheads="1"/>
          </p:cNvSpPr>
          <p:nvPr/>
        </p:nvSpPr>
        <p:spPr bwMode="auto">
          <a:xfrm>
            <a:off x="476545" y="1853824"/>
            <a:ext cx="8242300" cy="462526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  <a:defRPr/>
            </a:pPr>
            <a:r>
              <a:rPr lang="el-GR" sz="2400" dirty="0" smtClean="0">
                <a:solidFill>
                  <a:srgbClr val="002060"/>
                </a:solidFill>
                <a:latin typeface="Cambria" pitchFamily="18" charset="0"/>
              </a:rPr>
              <a:t>Αντιμετώπιση δυσεπίλυτων υπολογιστικών προβλημάτων</a:t>
            </a:r>
            <a:endParaRPr kumimoji="0" lang="el-GR" sz="2400" i="0" u="none" strike="noStrike" kern="0" cap="small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mbria" pitchFamily="18" charset="0"/>
            </a:endParaRPr>
          </a:p>
          <a:p>
            <a:pPr marL="342900" indent="-342900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  <a:defRPr/>
            </a:pPr>
            <a:endParaRPr kumimoji="0" lang="el-GR" sz="2400" i="0" u="none" strike="noStrike" kern="0" cap="small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</a:endParaRPr>
          </a:p>
          <a:p>
            <a:pPr marL="342900" lvl="0" indent="-342900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  <a:defRPr/>
            </a:pPr>
            <a:r>
              <a:rPr lang="el-GR" sz="2400" dirty="0" smtClean="0">
                <a:solidFill>
                  <a:srgbClr val="002060"/>
                </a:solidFill>
                <a:latin typeface="Cambria" pitchFamily="18" charset="0"/>
              </a:rPr>
              <a:t>Εκμάθηση εξειδικευμένων αλγοριθμικών τεχνικών</a:t>
            </a:r>
          </a:p>
          <a:p>
            <a:pPr marL="342900" lvl="0" indent="-342900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  <a:defRPr/>
            </a:pPr>
            <a:endParaRPr kumimoji="0" lang="el-GR" sz="240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mbria" pitchFamily="18" charset="0"/>
            </a:endParaRPr>
          </a:p>
          <a:p>
            <a:pPr marL="342900" lvl="0" indent="-342900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  <a:defRPr/>
            </a:pPr>
            <a:r>
              <a:rPr lang="el-GR" sz="2400" kern="0" dirty="0" smtClean="0">
                <a:solidFill>
                  <a:srgbClr val="002060"/>
                </a:solidFill>
                <a:latin typeface="Cambria" pitchFamily="18" charset="0"/>
              </a:rPr>
              <a:t>Εξοικείωση με διαφορετικά μοντέλα υπολογισμού</a:t>
            </a:r>
          </a:p>
          <a:p>
            <a:pPr marL="342900" lvl="0" indent="-342900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  <a:defRPr/>
            </a:pPr>
            <a:endParaRPr lang="el-GR" sz="2400" kern="0" dirty="0" smtClean="0">
              <a:solidFill>
                <a:srgbClr val="002060"/>
              </a:solidFill>
              <a:latin typeface="Cambria" pitchFamily="18" charset="0"/>
            </a:endParaRPr>
          </a:p>
          <a:p>
            <a:pPr marL="342900" lvl="0" indent="-342900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  <a:defRPr/>
            </a:pPr>
            <a:r>
              <a:rPr lang="el-GR" sz="2400" kern="0" dirty="0" smtClean="0">
                <a:solidFill>
                  <a:srgbClr val="002060"/>
                </a:solidFill>
                <a:latin typeface="Cambria" pitchFamily="18" charset="0"/>
              </a:rPr>
              <a:t>Αντιμετώπιση νέων αλγοριθμικών προκλήσεων</a:t>
            </a:r>
            <a:endParaRPr kumimoji="0" lang="el-GR" sz="240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mbria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68299"/>
            <a:ext cx="8524875" cy="1260501"/>
          </a:xfrm>
        </p:spPr>
        <p:txBody>
          <a:bodyPr anchor="ctr"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n-US" sz="3600" dirty="0" smtClean="0"/>
              <a:t>Ευεπίλυτα και δυσεπίλυτα προβλήματα</a:t>
            </a:r>
          </a:p>
        </p:txBody>
      </p:sp>
      <p:sp>
        <p:nvSpPr>
          <p:cNvPr id="6349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8569C343-02BB-449A-880A-4956CD0F650B}" type="slidenum">
              <a:rPr lang="en-US" altLang="en-US"/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</a:t>
            </a:fld>
            <a:endParaRPr lang="en-US" altLang="en-US"/>
          </a:p>
        </p:txBody>
      </p:sp>
      <p:sp>
        <p:nvSpPr>
          <p:cNvPr id="28" name="16 - Ελεύθερη σχεδίαση"/>
          <p:cNvSpPr/>
          <p:nvPr/>
        </p:nvSpPr>
        <p:spPr bwMode="auto">
          <a:xfrm>
            <a:off x="6811963" y="2703513"/>
            <a:ext cx="1349375" cy="1871662"/>
          </a:xfrm>
          <a:custGeom>
            <a:avLst/>
            <a:gdLst>
              <a:gd name="connsiteX0" fmla="*/ 5131242 w 5147144"/>
              <a:gd name="connsiteY0" fmla="*/ 0 h 2886323"/>
              <a:gd name="connsiteX1" fmla="*/ 2650 w 5147144"/>
              <a:gd name="connsiteY1" fmla="*/ 1415332 h 2886323"/>
              <a:gd name="connsiteX2" fmla="*/ 5147144 w 5147144"/>
              <a:gd name="connsiteY2" fmla="*/ 2886323 h 2886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47144" h="2886323">
                <a:moveTo>
                  <a:pt x="5131242" y="0"/>
                </a:moveTo>
                <a:cubicBezTo>
                  <a:pt x="2565621" y="467139"/>
                  <a:pt x="0" y="934278"/>
                  <a:pt x="2650" y="1415332"/>
                </a:cubicBezTo>
                <a:cubicBezTo>
                  <a:pt x="5300" y="1896386"/>
                  <a:pt x="2576222" y="2391354"/>
                  <a:pt x="5147144" y="2886323"/>
                </a:cubicBezTo>
              </a:path>
            </a:pathLst>
          </a:custGeom>
          <a:solidFill>
            <a:schemeClr val="bg1">
              <a:lumMod val="85000"/>
            </a:schemeClr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l-GR">
              <a:latin typeface="+mn-lt"/>
              <a:cs typeface="+mn-cs"/>
            </a:endParaRPr>
          </a:p>
        </p:txBody>
      </p:sp>
      <p:sp>
        <p:nvSpPr>
          <p:cNvPr id="21" name="49 - Έλλειψη"/>
          <p:cNvSpPr/>
          <p:nvPr/>
        </p:nvSpPr>
        <p:spPr bwMode="auto">
          <a:xfrm>
            <a:off x="1571625" y="2814638"/>
            <a:ext cx="3636963" cy="1655762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32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2" name="35 - Ελεύθερη σχεδίαση"/>
          <p:cNvSpPr>
            <a:spLocks/>
          </p:cNvSpPr>
          <p:nvPr/>
        </p:nvSpPr>
        <p:spPr bwMode="auto">
          <a:xfrm>
            <a:off x="2984500" y="1916113"/>
            <a:ext cx="5210175" cy="3457575"/>
          </a:xfrm>
          <a:custGeom>
            <a:avLst/>
            <a:gdLst>
              <a:gd name="T0" fmla="*/ 7214113 w 5147144"/>
              <a:gd name="T1" fmla="*/ 0 h 2886323"/>
              <a:gd name="T2" fmla="*/ 3724 w 5147144"/>
              <a:gd name="T3" fmla="*/ 185451867 h 2886323"/>
              <a:gd name="T4" fmla="*/ 7236488 w 5147144"/>
              <a:gd name="T5" fmla="*/ 378195656 h 2886323"/>
              <a:gd name="T6" fmla="*/ 0 60000 65536"/>
              <a:gd name="T7" fmla="*/ 0 60000 65536"/>
              <a:gd name="T8" fmla="*/ 0 60000 65536"/>
              <a:gd name="T9" fmla="*/ 0 w 5147144"/>
              <a:gd name="T10" fmla="*/ 0 h 2886323"/>
              <a:gd name="T11" fmla="*/ 5147144 w 5147144"/>
              <a:gd name="T12" fmla="*/ 2886323 h 28863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147144" h="2886323">
                <a:moveTo>
                  <a:pt x="5131242" y="0"/>
                </a:moveTo>
                <a:cubicBezTo>
                  <a:pt x="2565621" y="467139"/>
                  <a:pt x="0" y="934278"/>
                  <a:pt x="2650" y="1415332"/>
                </a:cubicBezTo>
                <a:cubicBezTo>
                  <a:pt x="5300" y="1896386"/>
                  <a:pt x="2576222" y="2391354"/>
                  <a:pt x="5147144" y="2886323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/>
          <a:lstStyle/>
          <a:p>
            <a:endParaRPr lang="el-GR" dirty="0">
              <a:solidFill>
                <a:srgbClr val="C00000"/>
              </a:solidFill>
            </a:endParaRPr>
          </a:p>
        </p:txBody>
      </p:sp>
      <p:cxnSp>
        <p:nvCxnSpPr>
          <p:cNvPr id="23" name="33 - Ευθύγραμμο βέλος σύνδεσης"/>
          <p:cNvCxnSpPr/>
          <p:nvPr/>
        </p:nvCxnSpPr>
        <p:spPr bwMode="auto">
          <a:xfrm>
            <a:off x="1260475" y="5470525"/>
            <a:ext cx="7415213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5">
                <a:lumMod val="25000"/>
              </a:schemeClr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24" name="47 - Ορθογώνιο"/>
          <p:cNvSpPr>
            <a:spLocks noChangeArrowheads="1"/>
          </p:cNvSpPr>
          <p:nvPr/>
        </p:nvSpPr>
        <p:spPr bwMode="auto">
          <a:xfrm>
            <a:off x="2062163" y="3395663"/>
            <a:ext cx="3738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P</a:t>
            </a:r>
            <a:endParaRPr lang="el-GR" sz="2400" b="1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25" name="38 - Ελεύθερη σχεδίαση"/>
          <p:cNvSpPr>
            <a:spLocks/>
          </p:cNvSpPr>
          <p:nvPr/>
        </p:nvSpPr>
        <p:spPr bwMode="auto">
          <a:xfrm>
            <a:off x="2363788" y="2954338"/>
            <a:ext cx="431800" cy="1373187"/>
          </a:xfrm>
          <a:custGeom>
            <a:avLst/>
            <a:gdLst>
              <a:gd name="T0" fmla="*/ 0 w 590550"/>
              <a:gd name="T1" fmla="*/ 0 h 1581150"/>
              <a:gd name="T2" fmla="*/ 92 w 590550"/>
              <a:gd name="T3" fmla="*/ 14522 h 1581150"/>
              <a:gd name="T4" fmla="*/ 0 w 590550"/>
              <a:gd name="T5" fmla="*/ 30512 h 1581150"/>
              <a:gd name="T6" fmla="*/ 0 60000 65536"/>
              <a:gd name="T7" fmla="*/ 0 60000 65536"/>
              <a:gd name="T8" fmla="*/ 0 60000 65536"/>
              <a:gd name="T9" fmla="*/ 0 w 590550"/>
              <a:gd name="T10" fmla="*/ 0 h 1581150"/>
              <a:gd name="T11" fmla="*/ 590550 w 590550"/>
              <a:gd name="T12" fmla="*/ 1581150 h 15811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90550" h="1581150">
                <a:moveTo>
                  <a:pt x="0" y="0"/>
                </a:moveTo>
                <a:cubicBezTo>
                  <a:pt x="295275" y="244475"/>
                  <a:pt x="590550" y="488950"/>
                  <a:pt x="590550" y="752475"/>
                </a:cubicBezTo>
                <a:cubicBezTo>
                  <a:pt x="590550" y="1016000"/>
                  <a:pt x="295275" y="1298575"/>
                  <a:pt x="0" y="1581150"/>
                </a:cubicBez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wrap="none"/>
          <a:lstStyle/>
          <a:p>
            <a:endParaRPr lang="el-GR"/>
          </a:p>
        </p:txBody>
      </p:sp>
      <p:sp>
        <p:nvSpPr>
          <p:cNvPr id="26" name="52 - Ορθογώνιο"/>
          <p:cNvSpPr>
            <a:spLocks noChangeArrowheads="1"/>
          </p:cNvSpPr>
          <p:nvPr/>
        </p:nvSpPr>
        <p:spPr bwMode="auto">
          <a:xfrm>
            <a:off x="3563938" y="3406775"/>
            <a:ext cx="15905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  <a:latin typeface="Cambria" pitchFamily="18" charset="0"/>
              </a:rPr>
              <a:t>Ν</a:t>
            </a:r>
            <a:r>
              <a:rPr lang="en-US" sz="2400" b="1" dirty="0">
                <a:solidFill>
                  <a:srgbClr val="FF0000"/>
                </a:solidFill>
                <a:latin typeface="Cambria" pitchFamily="18" charset="0"/>
              </a:rPr>
              <a:t>P</a:t>
            </a:r>
            <a:r>
              <a:rPr lang="el-GR" sz="2400" b="1" dirty="0">
                <a:solidFill>
                  <a:srgbClr val="FF0000"/>
                </a:solidFill>
                <a:latin typeface="Cambria" pitchFamily="18" charset="0"/>
              </a:rPr>
              <a:t>-πλήρη</a:t>
            </a:r>
          </a:p>
        </p:txBody>
      </p:sp>
      <p:sp>
        <p:nvSpPr>
          <p:cNvPr id="27" name="52 - Ορθογώνιο"/>
          <p:cNvSpPr>
            <a:spLocks noChangeArrowheads="1"/>
          </p:cNvSpPr>
          <p:nvPr/>
        </p:nvSpPr>
        <p:spPr bwMode="auto">
          <a:xfrm>
            <a:off x="5382090" y="3068960"/>
            <a:ext cx="19354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dirty="0">
                <a:solidFill>
                  <a:srgbClr val="C00000"/>
                </a:solidFill>
                <a:latin typeface="Cambria" pitchFamily="18" charset="0"/>
              </a:rPr>
              <a:t>Ν</a:t>
            </a:r>
            <a:r>
              <a:rPr lang="en-US" sz="2400" b="1" dirty="0">
                <a:solidFill>
                  <a:srgbClr val="C00000"/>
                </a:solidFill>
                <a:latin typeface="Cambria" pitchFamily="18" charset="0"/>
              </a:rPr>
              <a:t>P</a:t>
            </a:r>
            <a:r>
              <a:rPr lang="el-GR" sz="2400" b="1" dirty="0">
                <a:solidFill>
                  <a:srgbClr val="C00000"/>
                </a:solidFill>
                <a:latin typeface="Cambria" pitchFamily="18" charset="0"/>
              </a:rPr>
              <a:t>-δύσκολα</a:t>
            </a:r>
          </a:p>
        </p:txBody>
      </p:sp>
      <p:sp>
        <p:nvSpPr>
          <p:cNvPr id="29" name="18 - Ορθογώνιο"/>
          <p:cNvSpPr/>
          <p:nvPr/>
        </p:nvSpPr>
        <p:spPr>
          <a:xfrm>
            <a:off x="6861175" y="3481388"/>
            <a:ext cx="1281113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400" b="1" dirty="0">
                <a:solidFill>
                  <a:schemeClr val="accent3">
                    <a:lumMod val="50000"/>
                  </a:schemeClr>
                </a:solidFill>
                <a:latin typeface="Cambria" pitchFamily="18" charset="0"/>
                <a:cs typeface="+mn-cs"/>
              </a:rPr>
              <a:t>Μ</a:t>
            </a:r>
            <a:r>
              <a:rPr lang="el-GR" sz="1100" b="1" dirty="0">
                <a:solidFill>
                  <a:schemeClr val="accent3">
                    <a:lumMod val="50000"/>
                  </a:schemeClr>
                </a:solidFill>
                <a:latin typeface="Cambria" pitchFamily="18" charset="0"/>
                <a:cs typeface="+mn-cs"/>
              </a:rPr>
              <a:t>Η</a:t>
            </a:r>
            <a:r>
              <a:rPr lang="el-GR" sz="1400" b="1" dirty="0">
                <a:solidFill>
                  <a:schemeClr val="accent3">
                    <a:lumMod val="50000"/>
                  </a:schemeClr>
                </a:solidFill>
                <a:latin typeface="Cambria" pitchFamily="18" charset="0"/>
                <a:cs typeface="+mn-cs"/>
              </a:rPr>
              <a:t>-Ε</a:t>
            </a:r>
            <a:r>
              <a:rPr lang="el-GR" sz="1100" b="1" dirty="0">
                <a:solidFill>
                  <a:schemeClr val="accent3">
                    <a:lumMod val="50000"/>
                  </a:schemeClr>
                </a:solidFill>
                <a:latin typeface="Cambria" pitchFamily="18" charset="0"/>
                <a:cs typeface="+mn-cs"/>
              </a:rPr>
              <a:t>ΠΙΛΥΣΙΜΑ</a:t>
            </a:r>
            <a:endParaRPr lang="el-GR" sz="1400" dirty="0">
              <a:solidFill>
                <a:schemeClr val="accent3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" name="22 - Ορθογώνιο"/>
          <p:cNvSpPr/>
          <p:nvPr/>
        </p:nvSpPr>
        <p:spPr>
          <a:xfrm>
            <a:off x="5514975" y="5124450"/>
            <a:ext cx="11616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600" b="1" dirty="0" smtClean="0">
                <a:solidFill>
                  <a:srgbClr val="C00000"/>
                </a:solidFill>
                <a:latin typeface="Cambria" pitchFamily="18" charset="0"/>
                <a:cs typeface="+mn-cs"/>
              </a:rPr>
              <a:t>Εκθετικός</a:t>
            </a:r>
            <a:endParaRPr lang="el-GR" b="1" dirty="0">
              <a:solidFill>
                <a:srgbClr val="C00000"/>
              </a:solidFill>
              <a:latin typeface="Cambria" pitchFamily="18" charset="0"/>
              <a:cs typeface="+mn-cs"/>
            </a:endParaRPr>
          </a:p>
        </p:txBody>
      </p:sp>
      <p:sp>
        <p:nvSpPr>
          <p:cNvPr id="31" name="23 - Ορθογώνιο"/>
          <p:cNvSpPr/>
          <p:nvPr/>
        </p:nvSpPr>
        <p:spPr>
          <a:xfrm>
            <a:off x="1695450" y="5119688"/>
            <a:ext cx="159191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6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Πολυωνυμικός</a:t>
            </a:r>
            <a:endParaRPr lang="el-GR" b="1" dirty="0">
              <a:solidFill>
                <a:schemeClr val="accent2">
                  <a:lumMod val="75000"/>
                </a:schemeClr>
              </a:solidFill>
              <a:latin typeface="Cambria" pitchFamily="18" charset="0"/>
              <a:cs typeface="+mn-cs"/>
            </a:endParaRPr>
          </a:p>
        </p:txBody>
      </p:sp>
      <p:sp>
        <p:nvSpPr>
          <p:cNvPr id="15" name="22 - Ορθογώνιο"/>
          <p:cNvSpPr/>
          <p:nvPr/>
        </p:nvSpPr>
        <p:spPr>
          <a:xfrm>
            <a:off x="7677345" y="5679250"/>
            <a:ext cx="10502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000" b="1" dirty="0" smtClean="0">
                <a:solidFill>
                  <a:srgbClr val="008000"/>
                </a:solidFill>
                <a:latin typeface="Cambria" pitchFamily="18" charset="0"/>
              </a:rPr>
              <a:t>Χρόνος</a:t>
            </a:r>
            <a:endParaRPr lang="el-GR" sz="2000" b="1" dirty="0">
              <a:solidFill>
                <a:srgbClr val="008000"/>
              </a:solidFill>
              <a:latin typeface="Cambria" pitchFamily="18" charset="0"/>
              <a:cs typeface="+mn-cs"/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68299"/>
            <a:ext cx="8524875" cy="1260501"/>
          </a:xfrm>
        </p:spPr>
        <p:txBody>
          <a:bodyPr anchor="ctr"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n-US" sz="3600" dirty="0" smtClean="0"/>
              <a:t>Ευεπίλυτα και δυσεπίλυτα προβλήματα</a:t>
            </a:r>
          </a:p>
        </p:txBody>
      </p:sp>
      <p:sp>
        <p:nvSpPr>
          <p:cNvPr id="6349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8569C343-02BB-449A-880A-4956CD0F650B}" type="slidenum">
              <a:rPr lang="en-US" altLang="en-US"/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</a:t>
            </a:fld>
            <a:endParaRPr lang="en-US" altLang="en-US"/>
          </a:p>
        </p:txBody>
      </p:sp>
      <p:sp>
        <p:nvSpPr>
          <p:cNvPr id="41" name="Rectangle 3"/>
          <p:cNvSpPr txBox="1">
            <a:spLocks noChangeArrowheads="1"/>
          </p:cNvSpPr>
          <p:nvPr/>
        </p:nvSpPr>
        <p:spPr bwMode="auto">
          <a:xfrm>
            <a:off x="476545" y="1853824"/>
            <a:ext cx="8242300" cy="462526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  <a:defRPr/>
            </a:pPr>
            <a:r>
              <a:rPr lang="el-GR" sz="2400" b="1" dirty="0" smtClean="0">
                <a:solidFill>
                  <a:srgbClr val="002060"/>
                </a:solidFill>
                <a:latin typeface="Cambria" pitchFamily="18" charset="0"/>
              </a:rPr>
              <a:t>Προβλήματα στην κλάση </a:t>
            </a:r>
            <a:r>
              <a:rPr lang="en-US" sz="2400" b="1" dirty="0" smtClean="0">
                <a:solidFill>
                  <a:srgbClr val="002060"/>
                </a:solidFill>
                <a:latin typeface="Cambria" pitchFamily="18" charset="0"/>
              </a:rPr>
              <a:t>P</a:t>
            </a:r>
            <a:r>
              <a:rPr lang="el-GR" sz="2400" b="1" dirty="0" smtClean="0">
                <a:solidFill>
                  <a:srgbClr val="002060"/>
                </a:solidFill>
                <a:latin typeface="Cambria" pitchFamily="18" charset="0"/>
              </a:rPr>
              <a:t>: </a:t>
            </a:r>
            <a:r>
              <a:rPr lang="en-US" sz="2400" kern="0" cap="small" dirty="0" smtClean="0">
                <a:solidFill>
                  <a:srgbClr val="002060"/>
                </a:solidFill>
                <a:latin typeface="Cambria" pitchFamily="18" charset="0"/>
              </a:rPr>
              <a:t>Euler Tour, </a:t>
            </a:r>
            <a:r>
              <a:rPr kumimoji="0" lang="en-US" sz="2400" b="0" i="0" u="none" strike="noStrike" kern="0" cap="small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itchFamily="18" charset="0"/>
              </a:rPr>
              <a:t>Reachability</a:t>
            </a:r>
            <a:r>
              <a:rPr kumimoji="0" lang="en-US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itchFamily="18" charset="0"/>
              </a:rPr>
              <a:t>, 2-Sat,</a:t>
            </a:r>
            <a:r>
              <a:rPr kumimoji="0" lang="en-US" sz="2400" b="0" i="0" u="none" strike="noStrike" kern="0" cap="small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itchFamily="18" charset="0"/>
              </a:rPr>
              <a:t> Connected Components, Shortest Paths, Minimum Spanning Tree, Max Flow,</a:t>
            </a:r>
            <a:r>
              <a:rPr kumimoji="0" lang="el-GR" sz="2400" b="0" i="0" u="none" strike="noStrike" kern="0" cap="small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itchFamily="18" charset="0"/>
              </a:rPr>
              <a:t> </a:t>
            </a:r>
            <a:r>
              <a:rPr lang="en-US" sz="2400" kern="0" cap="small" dirty="0" smtClean="0">
                <a:solidFill>
                  <a:srgbClr val="002060"/>
                </a:solidFill>
                <a:latin typeface="Cambria" pitchFamily="18" charset="0"/>
              </a:rPr>
              <a:t>Perfect Matching, Edit </a:t>
            </a:r>
            <a:r>
              <a:rPr kumimoji="0" lang="en-US" sz="2400" b="0" i="0" u="none" strike="noStrike" kern="0" cap="small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itchFamily="18" charset="0"/>
              </a:rPr>
              <a:t>Distance, Bipartite Edge Coloring, Linear Programming, …</a:t>
            </a:r>
            <a:endParaRPr kumimoji="0" lang="el-GR" sz="2400" b="0" i="0" u="none" strike="noStrike" kern="0" cap="small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mbria" pitchFamily="18" charset="0"/>
            </a:endParaRPr>
          </a:p>
          <a:p>
            <a:pPr marL="342900" indent="-342900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  <a:defRPr/>
            </a:pPr>
            <a:endParaRPr kumimoji="0" lang="el-GR" sz="2400" b="0" i="0" u="none" strike="noStrike" kern="0" cap="small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</a:endParaRPr>
          </a:p>
          <a:p>
            <a:pPr marL="342900" lvl="0" indent="-342900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  <a:defRPr/>
            </a:pPr>
            <a:r>
              <a:rPr lang="el-GR" sz="2400" b="1" dirty="0" smtClean="0">
                <a:solidFill>
                  <a:srgbClr val="C00000"/>
                </a:solidFill>
                <a:latin typeface="Cambria" pitchFamily="18" charset="0"/>
              </a:rPr>
              <a:t>Προβλήματα </a:t>
            </a:r>
            <a:r>
              <a:rPr lang="en-US" sz="2400" b="1" dirty="0" smtClean="0">
                <a:solidFill>
                  <a:srgbClr val="C00000"/>
                </a:solidFill>
                <a:latin typeface="Cambria" pitchFamily="18" charset="0"/>
              </a:rPr>
              <a:t>NP-</a:t>
            </a:r>
            <a:r>
              <a:rPr lang="el-GR" sz="2400" b="1" dirty="0" smtClean="0">
                <a:solidFill>
                  <a:srgbClr val="C00000"/>
                </a:solidFill>
                <a:latin typeface="Cambria" pitchFamily="18" charset="0"/>
              </a:rPr>
              <a:t>πλήρη:</a:t>
            </a:r>
            <a:r>
              <a:rPr kumimoji="0" lang="el-G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itchFamily="18" charset="0"/>
              </a:rPr>
              <a:t> 3-</a:t>
            </a:r>
            <a:r>
              <a:rPr kumimoji="0" lang="en-US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Sat,</a:t>
            </a:r>
            <a:r>
              <a:rPr kumimoji="0" lang="el-GR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 </a:t>
            </a:r>
            <a:r>
              <a:rPr kumimoji="0" lang="en-US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k-SAT, Vertex Cover</a:t>
            </a:r>
            <a:r>
              <a:rPr kumimoji="0" lang="el-GR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, </a:t>
            </a:r>
            <a:r>
              <a:rPr kumimoji="0" lang="en-US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Clique</a:t>
            </a:r>
            <a:r>
              <a:rPr kumimoji="0" lang="el-GR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, </a:t>
            </a:r>
            <a:r>
              <a:rPr kumimoji="0" lang="en-US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Independent</a:t>
            </a:r>
            <a:r>
              <a:rPr kumimoji="0" lang="en-US" sz="2400" b="0" i="0" u="none" strike="noStrike" kern="0" cap="small" spc="0" normalizeH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 Set, </a:t>
            </a:r>
            <a:r>
              <a:rPr kumimoji="0" lang="en-US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Hamilton Cycle</a:t>
            </a:r>
            <a:r>
              <a:rPr kumimoji="0" lang="el-GR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, </a:t>
            </a:r>
            <a:r>
              <a:rPr kumimoji="0" lang="en-US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Traveling Salesman</a:t>
            </a:r>
            <a:r>
              <a:rPr kumimoji="0" lang="el-GR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 </a:t>
            </a:r>
            <a:r>
              <a:rPr kumimoji="0" lang="en-US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Problem</a:t>
            </a:r>
            <a:r>
              <a:rPr kumimoji="0" lang="el-GR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, </a:t>
            </a:r>
            <a:r>
              <a:rPr kumimoji="0" lang="en-US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3</a:t>
            </a:r>
            <a:r>
              <a:rPr kumimoji="0" lang="el-GR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-</a:t>
            </a:r>
            <a:r>
              <a:rPr kumimoji="0" lang="en-US" sz="2400" b="0" i="0" u="none" strike="noStrike" kern="0" cap="small" spc="0" normalizeH="0" baseline="0" noProof="0" dirty="0" err="1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Colorability</a:t>
            </a:r>
            <a:r>
              <a:rPr kumimoji="0" lang="el-GR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, </a:t>
            </a:r>
            <a:r>
              <a:rPr kumimoji="0" lang="en-US" sz="2400" b="0" i="0" u="none" strike="noStrike" kern="0" cap="small" spc="0" normalizeH="0" baseline="0" noProof="0" dirty="0" err="1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Subgraph</a:t>
            </a:r>
            <a:r>
              <a:rPr kumimoji="0" lang="en-US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 Isomorphism</a:t>
            </a:r>
            <a:r>
              <a:rPr kumimoji="0" lang="el-GR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, </a:t>
            </a:r>
            <a:r>
              <a:rPr kumimoji="0" lang="en-US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3-Dimensional Matching, Edge Coloring, Subset Sum,</a:t>
            </a:r>
            <a:r>
              <a:rPr kumimoji="0" lang="en-US" sz="2400" b="0" i="0" u="none" strike="noStrike" kern="0" cap="small" spc="0" normalizeH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 Knapsack, Integer Programming, …</a:t>
            </a:r>
            <a:endParaRPr kumimoji="0" lang="el-GR" sz="2400" b="0" i="0" u="none" strike="noStrike" kern="0" cap="none" spc="0" normalizeH="0" baseline="0" noProof="0" dirty="0" smtClean="0">
              <a:ln>
                <a:noFill/>
              </a:ln>
              <a:solidFill>
                <a:srgbClr val="CC0066"/>
              </a:solidFill>
              <a:effectLst/>
              <a:uLnTx/>
              <a:uFillTx/>
              <a:latin typeface="Cambria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68300"/>
            <a:ext cx="8524875" cy="749300"/>
          </a:xfrm>
        </p:spPr>
        <p:txBody>
          <a:bodyPr anchor="ctr"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n-US" sz="3600" dirty="0" smtClean="0"/>
              <a:t>Δυσκολία επίλυσης: </a:t>
            </a:r>
            <a:r>
              <a:rPr lang="en-US" altLang="en-US" sz="3600" dirty="0" smtClean="0"/>
              <a:t>NP-</a:t>
            </a:r>
            <a:r>
              <a:rPr lang="el-GR" altLang="en-US" sz="3600" dirty="0" smtClean="0"/>
              <a:t>πληρότητα</a:t>
            </a:r>
          </a:p>
        </p:txBody>
      </p:sp>
      <p:sp>
        <p:nvSpPr>
          <p:cNvPr id="6349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8569C343-02BB-449A-880A-4956CD0F650B}" type="slidenum">
              <a:rPr lang="en-US" altLang="en-US"/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</a:t>
            </a:fld>
            <a:endParaRPr lang="en-US" altLang="en-US"/>
          </a:p>
        </p:txBody>
      </p:sp>
      <p:sp>
        <p:nvSpPr>
          <p:cNvPr id="63492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91580" y="5589240"/>
            <a:ext cx="8145785" cy="765085"/>
          </a:xfrm>
        </p:spPr>
        <p:txBody>
          <a:bodyPr/>
          <a:lstStyle/>
          <a:p>
            <a:pPr marL="339725" indent="-339725" eaLnBrk="1" hangingPunct="1">
              <a:spcBef>
                <a:spcPts val="0"/>
              </a:spcBef>
              <a:buClr>
                <a:srgbClr val="CC9900"/>
              </a:buClr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US" altLang="en-US" i="1" dirty="0" smtClean="0">
                <a:solidFill>
                  <a:srgbClr val="FF0000"/>
                </a:solidFill>
                <a:latin typeface="Cambria" pitchFamily="18" charset="0"/>
              </a:rPr>
              <a:t>Mission impossible</a:t>
            </a:r>
            <a:r>
              <a:rPr lang="el-GR" altLang="en-US" i="1" dirty="0" smtClean="0">
                <a:solidFill>
                  <a:srgbClr val="FF0000"/>
                </a:solidFill>
                <a:latin typeface="Cambria" pitchFamily="18" charset="0"/>
              </a:rPr>
              <a:t>! </a:t>
            </a:r>
            <a:r>
              <a:rPr lang="en-US" altLang="en-US" i="1" dirty="0" smtClean="0">
                <a:solidFill>
                  <a:srgbClr val="FF0000"/>
                </a:solidFill>
                <a:latin typeface="Cambria" pitchFamily="18" charset="0"/>
              </a:rPr>
              <a:t>     </a:t>
            </a:r>
            <a:r>
              <a:rPr lang="el-GR" altLang="en-US" dirty="0" smtClean="0">
                <a:solidFill>
                  <a:schemeClr val="accent6"/>
                </a:solidFill>
                <a:latin typeface="Cambria" pitchFamily="18" charset="0"/>
              </a:rPr>
              <a:t>(</a:t>
            </a:r>
            <a:r>
              <a:rPr lang="en-US" altLang="en-US" dirty="0" smtClean="0">
                <a:solidFill>
                  <a:schemeClr val="accent6"/>
                </a:solidFill>
                <a:latin typeface="Cambria" pitchFamily="18" charset="0"/>
              </a:rPr>
              <a:t>….. </a:t>
            </a:r>
            <a:r>
              <a:rPr lang="el-GR" altLang="en-US" dirty="0" smtClean="0">
                <a:solidFill>
                  <a:schemeClr val="accent6"/>
                </a:solidFill>
                <a:latin typeface="Cambria" pitchFamily="18" charset="0"/>
              </a:rPr>
              <a:t>εκτός αν </a:t>
            </a:r>
            <a:r>
              <a:rPr lang="en-US" altLang="en-US" dirty="0" smtClean="0">
                <a:solidFill>
                  <a:schemeClr val="accent6"/>
                </a:solidFill>
                <a:latin typeface="Cambria" pitchFamily="18" charset="0"/>
              </a:rPr>
              <a:t>P=NP!)</a:t>
            </a:r>
            <a:endParaRPr lang="el-GR" altLang="en-US" dirty="0" smtClean="0">
              <a:solidFill>
                <a:schemeClr val="accent6"/>
              </a:solidFill>
              <a:latin typeface="Cambria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2591780" y="1898830"/>
            <a:ext cx="3688992" cy="2965212"/>
            <a:chOff x="2591780" y="2438890"/>
            <a:chExt cx="3688992" cy="2965212"/>
          </a:xfrm>
        </p:grpSpPr>
        <p:cxnSp>
          <p:nvCxnSpPr>
            <p:cNvPr id="5" name="Straight Connector 38"/>
            <p:cNvCxnSpPr>
              <a:cxnSpLocks noChangeShapeType="1"/>
            </p:cNvCxnSpPr>
            <p:nvPr/>
          </p:nvCxnSpPr>
          <p:spPr bwMode="auto">
            <a:xfrm>
              <a:off x="4412876" y="3108847"/>
              <a:ext cx="1358420" cy="1669337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</p:cxnSp>
        <p:cxnSp>
          <p:nvCxnSpPr>
            <p:cNvPr id="6" name="Straight Connector 38"/>
            <p:cNvCxnSpPr>
              <a:cxnSpLocks noChangeShapeType="1"/>
            </p:cNvCxnSpPr>
            <p:nvPr/>
          </p:nvCxnSpPr>
          <p:spPr bwMode="auto">
            <a:xfrm flipV="1">
              <a:off x="3102575" y="3108847"/>
              <a:ext cx="1191855" cy="1669337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</p:cxnSp>
        <p:sp>
          <p:nvSpPr>
            <p:cNvPr id="7" name="Oval 29"/>
            <p:cNvSpPr>
              <a:spLocks noChangeArrowheads="1"/>
            </p:cNvSpPr>
            <p:nvPr/>
          </p:nvSpPr>
          <p:spPr bwMode="auto">
            <a:xfrm>
              <a:off x="4016826" y="2438890"/>
              <a:ext cx="673657" cy="66995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/>
            <a:lstStyle/>
            <a:p>
              <a:endParaRPr lang="en-US"/>
            </a:p>
          </p:txBody>
        </p:sp>
        <p:cxnSp>
          <p:nvCxnSpPr>
            <p:cNvPr id="11" name="Straight Connector 38"/>
            <p:cNvCxnSpPr>
              <a:cxnSpLocks noChangeShapeType="1"/>
            </p:cNvCxnSpPr>
            <p:nvPr/>
          </p:nvCxnSpPr>
          <p:spPr bwMode="auto">
            <a:xfrm>
              <a:off x="3261737" y="5015075"/>
              <a:ext cx="2350397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</p:cxnSp>
        <p:sp>
          <p:nvSpPr>
            <p:cNvPr id="15" name="Oval 29"/>
            <p:cNvSpPr>
              <a:spLocks noChangeArrowheads="1"/>
            </p:cNvSpPr>
            <p:nvPr/>
          </p:nvSpPr>
          <p:spPr bwMode="auto">
            <a:xfrm>
              <a:off x="2591780" y="4734145"/>
              <a:ext cx="673657" cy="66995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/>
            <a:lstStyle/>
            <a:p>
              <a:endParaRPr lang="en-US"/>
            </a:p>
          </p:txBody>
        </p:sp>
        <p:sp>
          <p:nvSpPr>
            <p:cNvPr id="16" name="Oval 29"/>
            <p:cNvSpPr>
              <a:spLocks noChangeArrowheads="1"/>
            </p:cNvSpPr>
            <p:nvPr/>
          </p:nvSpPr>
          <p:spPr bwMode="auto">
            <a:xfrm>
              <a:off x="5607115" y="4734145"/>
              <a:ext cx="673657" cy="66995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/>
            <a:lstStyle/>
            <a:p>
              <a:endParaRPr lang="en-US"/>
            </a:p>
          </p:txBody>
        </p:sp>
      </p:grpSp>
      <p:sp>
        <p:nvSpPr>
          <p:cNvPr id="17" name="47 - Ορθογώνιο"/>
          <p:cNvSpPr>
            <a:spLocks noChangeArrowheads="1"/>
          </p:cNvSpPr>
          <p:nvPr/>
        </p:nvSpPr>
        <p:spPr bwMode="auto">
          <a:xfrm>
            <a:off x="6417205" y="4284095"/>
            <a:ext cx="22490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Καθολικότητα</a:t>
            </a:r>
            <a:endParaRPr lang="el-GR" sz="2400" b="1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18" name="47 - Ορθογώνιο"/>
          <p:cNvSpPr>
            <a:spLocks noChangeArrowheads="1"/>
          </p:cNvSpPr>
          <p:nvPr/>
        </p:nvSpPr>
        <p:spPr bwMode="auto">
          <a:xfrm>
            <a:off x="3176845" y="1313765"/>
            <a:ext cx="24253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Αποδοτικότητα</a:t>
            </a:r>
            <a:endParaRPr lang="el-GR" sz="2400" b="1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19" name="47 - Ορθογώνιο"/>
          <p:cNvSpPr>
            <a:spLocks noChangeArrowheads="1"/>
          </p:cNvSpPr>
          <p:nvPr/>
        </p:nvSpPr>
        <p:spPr bwMode="auto">
          <a:xfrm>
            <a:off x="971600" y="4284095"/>
            <a:ext cx="14798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Ακρίβεια</a:t>
            </a:r>
            <a:endParaRPr lang="el-GR" sz="2400" b="1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68300"/>
            <a:ext cx="8524875" cy="749300"/>
          </a:xfrm>
        </p:spPr>
        <p:txBody>
          <a:bodyPr anchor="ctr"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n-US" sz="3600" dirty="0" smtClean="0"/>
              <a:t>Δυσκολία επίλυσης: </a:t>
            </a:r>
            <a:r>
              <a:rPr lang="en-US" altLang="en-US" sz="3600" dirty="0" smtClean="0"/>
              <a:t>NP-</a:t>
            </a:r>
            <a:r>
              <a:rPr lang="el-GR" altLang="en-US" sz="3600" dirty="0" smtClean="0"/>
              <a:t>πληρότητα</a:t>
            </a:r>
          </a:p>
        </p:txBody>
      </p:sp>
      <p:sp>
        <p:nvSpPr>
          <p:cNvPr id="6349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8569C343-02BB-449A-880A-4956CD0F650B}" type="slidenum">
              <a:rPr lang="en-US" altLang="en-US"/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6</a:t>
            </a:fld>
            <a:endParaRPr lang="en-US" altLang="en-US"/>
          </a:p>
        </p:txBody>
      </p:sp>
      <p:sp>
        <p:nvSpPr>
          <p:cNvPr id="63492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836585" y="5139190"/>
            <a:ext cx="8307415" cy="1350150"/>
          </a:xfrm>
        </p:spPr>
        <p:txBody>
          <a:bodyPr>
            <a:normAutofit/>
          </a:bodyPr>
          <a:lstStyle/>
          <a:p>
            <a:pPr marL="0" indent="0" eaLnBrk="1" hangingPunct="1">
              <a:spcBef>
                <a:spcPts val="0"/>
              </a:spcBef>
              <a:buClr>
                <a:srgbClr val="CC9900"/>
              </a:buClr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Καλύτεροι αλγόριθμοι </a:t>
            </a:r>
            <a:r>
              <a:rPr lang="el-GR" altLang="en-US" i="1" dirty="0" smtClean="0">
                <a:solidFill>
                  <a:srgbClr val="002060"/>
                </a:solidFill>
                <a:latin typeface="Cambria" pitchFamily="18" charset="0"/>
              </a:rPr>
              <a:t>εκθετικού χρόνου</a:t>
            </a: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: </a:t>
            </a:r>
            <a:r>
              <a:rPr lang="en-US" altLang="en-US" dirty="0" smtClean="0">
                <a:solidFill>
                  <a:srgbClr val="002060"/>
                </a:solidFill>
                <a:latin typeface="Cambria" pitchFamily="18" charset="0"/>
              </a:rPr>
              <a:t> 	</a:t>
            </a:r>
          </a:p>
          <a:p>
            <a:pPr marL="0" indent="0" eaLnBrk="1" hangingPunct="1">
              <a:spcBef>
                <a:spcPts val="0"/>
              </a:spcBef>
              <a:buClr>
                <a:srgbClr val="CC9900"/>
              </a:buClr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US" altLang="en-US" dirty="0" smtClean="0">
                <a:solidFill>
                  <a:srgbClr val="002060"/>
                </a:solidFill>
                <a:latin typeface="Cambria" pitchFamily="18" charset="0"/>
              </a:rPr>
              <a:t>	</a:t>
            </a: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π.χ. </a:t>
            </a:r>
            <a:r>
              <a:rPr lang="en-US" altLang="en-US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l-GR" altLang="en-US" dirty="0" smtClean="0">
                <a:solidFill>
                  <a:srgbClr val="008000"/>
                </a:solidFill>
                <a:latin typeface="Cambria" pitchFamily="18" charset="0"/>
              </a:rPr>
              <a:t>Ο(1.2738</a:t>
            </a:r>
            <a:r>
              <a:rPr lang="en-US" altLang="en-US" i="1" baseline="30000" dirty="0" smtClean="0">
                <a:solidFill>
                  <a:srgbClr val="008000"/>
                </a:solidFill>
                <a:latin typeface="Cambria" pitchFamily="18" charset="0"/>
              </a:rPr>
              <a:t>k</a:t>
            </a:r>
            <a:r>
              <a:rPr lang="en-US" altLang="en-US" dirty="0" smtClean="0">
                <a:solidFill>
                  <a:srgbClr val="008000"/>
                </a:solidFill>
                <a:latin typeface="Cambria" pitchFamily="18" charset="0"/>
              </a:rPr>
              <a:t> + </a:t>
            </a:r>
            <a:r>
              <a:rPr lang="en-US" altLang="en-US" i="1" dirty="0" err="1" smtClean="0">
                <a:solidFill>
                  <a:srgbClr val="008000"/>
                </a:solidFill>
                <a:latin typeface="Cambria" pitchFamily="18" charset="0"/>
              </a:rPr>
              <a:t>kn</a:t>
            </a:r>
            <a:r>
              <a:rPr lang="en-US" altLang="en-US" dirty="0" smtClean="0">
                <a:solidFill>
                  <a:srgbClr val="008000"/>
                </a:solidFill>
                <a:latin typeface="Cambria" pitchFamily="18" charset="0"/>
              </a:rPr>
              <a:t>) </a:t>
            </a: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για </a:t>
            </a:r>
            <a:r>
              <a:rPr lang="en-US" altLang="en-US" cap="small" dirty="0" smtClean="0">
                <a:solidFill>
                  <a:srgbClr val="002060"/>
                </a:solidFill>
                <a:latin typeface="Cambria" pitchFamily="18" charset="0"/>
              </a:rPr>
              <a:t>Vertex Cover</a:t>
            </a:r>
            <a:r>
              <a:rPr lang="el-GR" altLang="en-US" cap="small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</a:p>
          <a:p>
            <a:pPr marL="0" indent="0" eaLnBrk="1" hangingPunct="1">
              <a:spcBef>
                <a:spcPts val="0"/>
              </a:spcBef>
              <a:buClr>
                <a:srgbClr val="CC9900"/>
              </a:buClr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[βλ. και </a:t>
            </a:r>
            <a:r>
              <a:rPr lang="el-GR" altLang="en-US" dirty="0" smtClean="0">
                <a:solidFill>
                  <a:srgbClr val="C00000"/>
                </a:solidFill>
                <a:latin typeface="Cambria" pitchFamily="18" charset="0"/>
              </a:rPr>
              <a:t>παραμετρική πολυπλοκότητα</a:t>
            </a: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]</a:t>
            </a:r>
          </a:p>
        </p:txBody>
      </p:sp>
      <p:grpSp>
        <p:nvGrpSpPr>
          <p:cNvPr id="2" name="Group 19"/>
          <p:cNvGrpSpPr/>
          <p:nvPr/>
        </p:nvGrpSpPr>
        <p:grpSpPr>
          <a:xfrm>
            <a:off x="2591780" y="1898830"/>
            <a:ext cx="3688992" cy="2965212"/>
            <a:chOff x="2591780" y="2438890"/>
            <a:chExt cx="3688992" cy="2965212"/>
          </a:xfrm>
        </p:grpSpPr>
        <p:cxnSp>
          <p:nvCxnSpPr>
            <p:cNvPr id="5" name="Straight Connector 38"/>
            <p:cNvCxnSpPr>
              <a:cxnSpLocks noChangeShapeType="1"/>
            </p:cNvCxnSpPr>
            <p:nvPr/>
          </p:nvCxnSpPr>
          <p:spPr bwMode="auto">
            <a:xfrm>
              <a:off x="4412876" y="3108847"/>
              <a:ext cx="1358420" cy="1669337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</p:cxnSp>
        <p:cxnSp>
          <p:nvCxnSpPr>
            <p:cNvPr id="6" name="Straight Connector 38"/>
            <p:cNvCxnSpPr>
              <a:cxnSpLocks noChangeShapeType="1"/>
            </p:cNvCxnSpPr>
            <p:nvPr/>
          </p:nvCxnSpPr>
          <p:spPr bwMode="auto">
            <a:xfrm flipV="1">
              <a:off x="3102575" y="3108847"/>
              <a:ext cx="1191855" cy="1669337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</p:cxnSp>
        <p:sp>
          <p:nvSpPr>
            <p:cNvPr id="7" name="Oval 29"/>
            <p:cNvSpPr>
              <a:spLocks noChangeArrowheads="1"/>
            </p:cNvSpPr>
            <p:nvPr/>
          </p:nvSpPr>
          <p:spPr bwMode="auto">
            <a:xfrm>
              <a:off x="4016826" y="2438890"/>
              <a:ext cx="673657" cy="66995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/>
            <a:lstStyle/>
            <a:p>
              <a:endParaRPr lang="en-US"/>
            </a:p>
          </p:txBody>
        </p:sp>
        <p:cxnSp>
          <p:nvCxnSpPr>
            <p:cNvPr id="11" name="Straight Connector 38"/>
            <p:cNvCxnSpPr>
              <a:cxnSpLocks noChangeShapeType="1"/>
            </p:cNvCxnSpPr>
            <p:nvPr/>
          </p:nvCxnSpPr>
          <p:spPr bwMode="auto">
            <a:xfrm>
              <a:off x="3261737" y="5015075"/>
              <a:ext cx="2350397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</p:cxnSp>
        <p:sp>
          <p:nvSpPr>
            <p:cNvPr id="15" name="Oval 29"/>
            <p:cNvSpPr>
              <a:spLocks noChangeArrowheads="1"/>
            </p:cNvSpPr>
            <p:nvPr/>
          </p:nvSpPr>
          <p:spPr bwMode="auto">
            <a:xfrm>
              <a:off x="2591780" y="4734145"/>
              <a:ext cx="673657" cy="66995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/>
            <a:lstStyle/>
            <a:p>
              <a:endParaRPr lang="en-US"/>
            </a:p>
          </p:txBody>
        </p:sp>
        <p:sp>
          <p:nvSpPr>
            <p:cNvPr id="16" name="Oval 29"/>
            <p:cNvSpPr>
              <a:spLocks noChangeArrowheads="1"/>
            </p:cNvSpPr>
            <p:nvPr/>
          </p:nvSpPr>
          <p:spPr bwMode="auto">
            <a:xfrm>
              <a:off x="5607115" y="4734145"/>
              <a:ext cx="673657" cy="66995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/>
            <a:lstStyle/>
            <a:p>
              <a:endParaRPr lang="en-US"/>
            </a:p>
          </p:txBody>
        </p:sp>
      </p:grpSp>
      <p:sp>
        <p:nvSpPr>
          <p:cNvPr id="17" name="47 - Ορθογώνιο"/>
          <p:cNvSpPr>
            <a:spLocks noChangeArrowheads="1"/>
          </p:cNvSpPr>
          <p:nvPr/>
        </p:nvSpPr>
        <p:spPr bwMode="auto">
          <a:xfrm>
            <a:off x="6417205" y="4284095"/>
            <a:ext cx="22490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Καθολικότητα</a:t>
            </a:r>
            <a:endParaRPr lang="el-GR" sz="2400" b="1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18" name="47 - Ορθογώνιο"/>
          <p:cNvSpPr>
            <a:spLocks noChangeArrowheads="1"/>
          </p:cNvSpPr>
          <p:nvPr/>
        </p:nvSpPr>
        <p:spPr bwMode="auto">
          <a:xfrm>
            <a:off x="3176845" y="1313765"/>
            <a:ext cx="24253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strike="dblStrike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Αποδοτικότητα</a:t>
            </a:r>
            <a:endParaRPr lang="el-GR" sz="2400" b="1" strike="dblStrike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19" name="47 - Ορθογώνιο"/>
          <p:cNvSpPr>
            <a:spLocks noChangeArrowheads="1"/>
          </p:cNvSpPr>
          <p:nvPr/>
        </p:nvSpPr>
        <p:spPr bwMode="auto">
          <a:xfrm>
            <a:off x="971600" y="4284095"/>
            <a:ext cx="14798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Ακρίβεια</a:t>
            </a:r>
            <a:endParaRPr lang="el-GR" sz="2400" b="1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68300"/>
            <a:ext cx="8524875" cy="749300"/>
          </a:xfrm>
        </p:spPr>
        <p:txBody>
          <a:bodyPr anchor="ctr"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n-US" sz="3600" dirty="0" smtClean="0"/>
              <a:t>Δυσκολία επίλυσης: </a:t>
            </a:r>
            <a:r>
              <a:rPr lang="en-US" altLang="en-US" sz="3600" dirty="0" smtClean="0"/>
              <a:t>NP-</a:t>
            </a:r>
            <a:r>
              <a:rPr lang="el-GR" altLang="en-US" sz="3600" dirty="0" smtClean="0"/>
              <a:t>πληρότητα</a:t>
            </a:r>
          </a:p>
        </p:txBody>
      </p:sp>
      <p:sp>
        <p:nvSpPr>
          <p:cNvPr id="6349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8569C343-02BB-449A-880A-4956CD0F650B}" type="slidenum">
              <a:rPr lang="en-US" altLang="en-US"/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7</a:t>
            </a:fld>
            <a:endParaRPr lang="en-US" altLang="en-US"/>
          </a:p>
        </p:txBody>
      </p:sp>
      <p:sp>
        <p:nvSpPr>
          <p:cNvPr id="63492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91580" y="5319210"/>
            <a:ext cx="8145785" cy="1035115"/>
          </a:xfrm>
        </p:spPr>
        <p:txBody>
          <a:bodyPr>
            <a:normAutofit/>
          </a:bodyPr>
          <a:lstStyle/>
          <a:p>
            <a:pPr marL="339725" indent="-339725" eaLnBrk="1" hangingPunct="1">
              <a:spcBef>
                <a:spcPts val="0"/>
              </a:spcBef>
              <a:buClr>
                <a:srgbClr val="CC9900"/>
              </a:buClr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Αποδοτική επίλυση ειδικών περιπτώσεων </a:t>
            </a:r>
            <a:endParaRPr lang="en-US" altLang="en-US" dirty="0" smtClean="0">
              <a:solidFill>
                <a:srgbClr val="002060"/>
              </a:solidFill>
              <a:latin typeface="Cambria" pitchFamily="18" charset="0"/>
            </a:endParaRPr>
          </a:p>
          <a:p>
            <a:pPr marL="339725" indent="-339725" eaLnBrk="1" hangingPunct="1">
              <a:spcBef>
                <a:spcPts val="0"/>
              </a:spcBef>
              <a:buClr>
                <a:srgbClr val="CC9900"/>
              </a:buClr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US" altLang="en-US" dirty="0" smtClean="0">
                <a:solidFill>
                  <a:srgbClr val="002060"/>
                </a:solidFill>
                <a:latin typeface="Cambria" pitchFamily="18" charset="0"/>
              </a:rPr>
              <a:t>	</a:t>
            </a: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(</a:t>
            </a:r>
            <a:r>
              <a:rPr lang="el-GR" altLang="en-US" i="1" dirty="0" smtClean="0">
                <a:solidFill>
                  <a:srgbClr val="002060"/>
                </a:solidFill>
                <a:latin typeface="Cambria" pitchFamily="18" charset="0"/>
              </a:rPr>
              <a:t>κλάσεων στιγμιοτύπων</a:t>
            </a: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): π.χ. </a:t>
            </a:r>
            <a:r>
              <a:rPr lang="el-GR" altLang="en-US" cap="small" dirty="0" smtClean="0">
                <a:solidFill>
                  <a:srgbClr val="008000"/>
                </a:solidFill>
                <a:latin typeface="Cambria" pitchFamily="18" charset="0"/>
              </a:rPr>
              <a:t>2-</a:t>
            </a:r>
            <a:r>
              <a:rPr lang="en-US" altLang="en-US" cap="small" dirty="0" smtClean="0">
                <a:solidFill>
                  <a:srgbClr val="008000"/>
                </a:solidFill>
                <a:latin typeface="Cambria" pitchFamily="18" charset="0"/>
              </a:rPr>
              <a:t>Sat, </a:t>
            </a:r>
            <a:r>
              <a:rPr lang="en-US" altLang="en-US" cap="small" dirty="0" err="1" smtClean="0">
                <a:solidFill>
                  <a:srgbClr val="008000"/>
                </a:solidFill>
                <a:latin typeface="Cambria" pitchFamily="18" charset="0"/>
              </a:rPr>
              <a:t>HornSat</a:t>
            </a:r>
            <a:endParaRPr lang="el-GR" altLang="en-US" cap="small" dirty="0" smtClean="0">
              <a:solidFill>
                <a:srgbClr val="008000"/>
              </a:solidFill>
              <a:latin typeface="Cambria" pitchFamily="18" charset="0"/>
            </a:endParaRPr>
          </a:p>
        </p:txBody>
      </p:sp>
      <p:grpSp>
        <p:nvGrpSpPr>
          <p:cNvPr id="2" name="Group 19"/>
          <p:cNvGrpSpPr/>
          <p:nvPr/>
        </p:nvGrpSpPr>
        <p:grpSpPr>
          <a:xfrm>
            <a:off x="2591780" y="1898830"/>
            <a:ext cx="3688992" cy="2965212"/>
            <a:chOff x="2591780" y="2438890"/>
            <a:chExt cx="3688992" cy="2965212"/>
          </a:xfrm>
        </p:grpSpPr>
        <p:cxnSp>
          <p:nvCxnSpPr>
            <p:cNvPr id="5" name="Straight Connector 38"/>
            <p:cNvCxnSpPr>
              <a:cxnSpLocks noChangeShapeType="1"/>
            </p:cNvCxnSpPr>
            <p:nvPr/>
          </p:nvCxnSpPr>
          <p:spPr bwMode="auto">
            <a:xfrm>
              <a:off x="4412876" y="3108847"/>
              <a:ext cx="1358420" cy="1669337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</p:cxnSp>
        <p:cxnSp>
          <p:nvCxnSpPr>
            <p:cNvPr id="6" name="Straight Connector 38"/>
            <p:cNvCxnSpPr>
              <a:cxnSpLocks noChangeShapeType="1"/>
            </p:cNvCxnSpPr>
            <p:nvPr/>
          </p:nvCxnSpPr>
          <p:spPr bwMode="auto">
            <a:xfrm flipV="1">
              <a:off x="3102575" y="3108847"/>
              <a:ext cx="1191855" cy="1669337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</p:cxnSp>
        <p:sp>
          <p:nvSpPr>
            <p:cNvPr id="7" name="Oval 29"/>
            <p:cNvSpPr>
              <a:spLocks noChangeArrowheads="1"/>
            </p:cNvSpPr>
            <p:nvPr/>
          </p:nvSpPr>
          <p:spPr bwMode="auto">
            <a:xfrm>
              <a:off x="4016826" y="2438890"/>
              <a:ext cx="673657" cy="66995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/>
            <a:lstStyle/>
            <a:p>
              <a:endParaRPr lang="en-US"/>
            </a:p>
          </p:txBody>
        </p:sp>
        <p:cxnSp>
          <p:nvCxnSpPr>
            <p:cNvPr id="11" name="Straight Connector 38"/>
            <p:cNvCxnSpPr>
              <a:cxnSpLocks noChangeShapeType="1"/>
            </p:cNvCxnSpPr>
            <p:nvPr/>
          </p:nvCxnSpPr>
          <p:spPr bwMode="auto">
            <a:xfrm>
              <a:off x="3261737" y="5015075"/>
              <a:ext cx="2350397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</p:cxnSp>
        <p:sp>
          <p:nvSpPr>
            <p:cNvPr id="15" name="Oval 29"/>
            <p:cNvSpPr>
              <a:spLocks noChangeArrowheads="1"/>
            </p:cNvSpPr>
            <p:nvPr/>
          </p:nvSpPr>
          <p:spPr bwMode="auto">
            <a:xfrm>
              <a:off x="2591780" y="4734145"/>
              <a:ext cx="673657" cy="66995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/>
            <a:lstStyle/>
            <a:p>
              <a:endParaRPr lang="en-US"/>
            </a:p>
          </p:txBody>
        </p:sp>
        <p:sp>
          <p:nvSpPr>
            <p:cNvPr id="16" name="Oval 29"/>
            <p:cNvSpPr>
              <a:spLocks noChangeArrowheads="1"/>
            </p:cNvSpPr>
            <p:nvPr/>
          </p:nvSpPr>
          <p:spPr bwMode="auto">
            <a:xfrm>
              <a:off x="5607115" y="4734145"/>
              <a:ext cx="673657" cy="66995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/>
            <a:lstStyle/>
            <a:p>
              <a:endParaRPr lang="en-US"/>
            </a:p>
          </p:txBody>
        </p:sp>
      </p:grpSp>
      <p:sp>
        <p:nvSpPr>
          <p:cNvPr id="17" name="47 - Ορθογώνιο"/>
          <p:cNvSpPr>
            <a:spLocks noChangeArrowheads="1"/>
          </p:cNvSpPr>
          <p:nvPr/>
        </p:nvSpPr>
        <p:spPr bwMode="auto">
          <a:xfrm>
            <a:off x="6417205" y="4284095"/>
            <a:ext cx="22490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strike="dblStrike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Καθολικότητα</a:t>
            </a:r>
            <a:endParaRPr lang="el-GR" sz="2400" b="1" strike="dblStrike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18" name="47 - Ορθογώνιο"/>
          <p:cNvSpPr>
            <a:spLocks noChangeArrowheads="1"/>
          </p:cNvSpPr>
          <p:nvPr/>
        </p:nvSpPr>
        <p:spPr bwMode="auto">
          <a:xfrm>
            <a:off x="3176845" y="1313765"/>
            <a:ext cx="24253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Αποδοτικότητα</a:t>
            </a:r>
            <a:endParaRPr lang="el-GR" sz="2400" b="1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19" name="47 - Ορθογώνιο"/>
          <p:cNvSpPr>
            <a:spLocks noChangeArrowheads="1"/>
          </p:cNvSpPr>
          <p:nvPr/>
        </p:nvSpPr>
        <p:spPr bwMode="auto">
          <a:xfrm>
            <a:off x="971600" y="4284095"/>
            <a:ext cx="14798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Ακρίβεια</a:t>
            </a:r>
            <a:endParaRPr lang="el-GR" sz="2400" b="1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68300"/>
            <a:ext cx="8524875" cy="749300"/>
          </a:xfrm>
        </p:spPr>
        <p:txBody>
          <a:bodyPr anchor="ctr"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n-US" sz="3600" dirty="0" smtClean="0"/>
              <a:t>Δυσκολία επίλυσης: </a:t>
            </a:r>
            <a:r>
              <a:rPr lang="en-US" altLang="en-US" sz="3600" dirty="0" smtClean="0"/>
              <a:t>NP-</a:t>
            </a:r>
            <a:r>
              <a:rPr lang="el-GR" altLang="en-US" sz="3600" dirty="0" smtClean="0"/>
              <a:t>πληρότητα</a:t>
            </a:r>
          </a:p>
        </p:txBody>
      </p:sp>
      <p:sp>
        <p:nvSpPr>
          <p:cNvPr id="6349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8569C343-02BB-449A-880A-4956CD0F650B}" type="slidenum">
              <a:rPr lang="en-US" altLang="en-US"/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8</a:t>
            </a:fld>
            <a:endParaRPr lang="en-US" altLang="en-US"/>
          </a:p>
        </p:txBody>
      </p:sp>
      <p:sp>
        <p:nvSpPr>
          <p:cNvPr id="63492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91580" y="5589240"/>
            <a:ext cx="8145785" cy="765085"/>
          </a:xfrm>
        </p:spPr>
        <p:txBody>
          <a:bodyPr/>
          <a:lstStyle/>
          <a:p>
            <a:pPr marL="339725" indent="-339725" eaLnBrk="1" hangingPunct="1">
              <a:spcBef>
                <a:spcPts val="0"/>
              </a:spcBef>
              <a:buClr>
                <a:srgbClr val="CC9900"/>
              </a:buClr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l-GR" altLang="en-US" i="1" dirty="0" smtClean="0">
                <a:solidFill>
                  <a:srgbClr val="008000"/>
                </a:solidFill>
                <a:latin typeface="Cambria" pitchFamily="18" charset="0"/>
              </a:rPr>
              <a:t>Προσεγγιστικοί</a:t>
            </a:r>
            <a:r>
              <a:rPr lang="el-GR" altLang="en-US" dirty="0" smtClean="0">
                <a:solidFill>
                  <a:schemeClr val="accent6"/>
                </a:solidFill>
                <a:latin typeface="Cambria" pitchFamily="18" charset="0"/>
              </a:rPr>
              <a:t> αλγόριθμοι !</a:t>
            </a:r>
          </a:p>
        </p:txBody>
      </p:sp>
      <p:grpSp>
        <p:nvGrpSpPr>
          <p:cNvPr id="2" name="Group 19"/>
          <p:cNvGrpSpPr/>
          <p:nvPr/>
        </p:nvGrpSpPr>
        <p:grpSpPr>
          <a:xfrm>
            <a:off x="2591780" y="1898830"/>
            <a:ext cx="3688992" cy="2965212"/>
            <a:chOff x="2591780" y="2438890"/>
            <a:chExt cx="3688992" cy="2965212"/>
          </a:xfrm>
        </p:grpSpPr>
        <p:cxnSp>
          <p:nvCxnSpPr>
            <p:cNvPr id="5" name="Straight Connector 38"/>
            <p:cNvCxnSpPr>
              <a:cxnSpLocks noChangeShapeType="1"/>
            </p:cNvCxnSpPr>
            <p:nvPr/>
          </p:nvCxnSpPr>
          <p:spPr bwMode="auto">
            <a:xfrm>
              <a:off x="4412876" y="3108847"/>
              <a:ext cx="1358420" cy="1669337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</p:cxnSp>
        <p:cxnSp>
          <p:nvCxnSpPr>
            <p:cNvPr id="6" name="Straight Connector 38"/>
            <p:cNvCxnSpPr>
              <a:cxnSpLocks noChangeShapeType="1"/>
            </p:cNvCxnSpPr>
            <p:nvPr/>
          </p:nvCxnSpPr>
          <p:spPr bwMode="auto">
            <a:xfrm flipV="1">
              <a:off x="3102575" y="3108847"/>
              <a:ext cx="1191855" cy="1669337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</p:cxnSp>
        <p:sp>
          <p:nvSpPr>
            <p:cNvPr id="7" name="Oval 29"/>
            <p:cNvSpPr>
              <a:spLocks noChangeArrowheads="1"/>
            </p:cNvSpPr>
            <p:nvPr/>
          </p:nvSpPr>
          <p:spPr bwMode="auto">
            <a:xfrm>
              <a:off x="4016826" y="2438890"/>
              <a:ext cx="673657" cy="66995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/>
            <a:lstStyle/>
            <a:p>
              <a:endParaRPr lang="en-US"/>
            </a:p>
          </p:txBody>
        </p:sp>
        <p:cxnSp>
          <p:nvCxnSpPr>
            <p:cNvPr id="11" name="Straight Connector 38"/>
            <p:cNvCxnSpPr>
              <a:cxnSpLocks noChangeShapeType="1"/>
            </p:cNvCxnSpPr>
            <p:nvPr/>
          </p:nvCxnSpPr>
          <p:spPr bwMode="auto">
            <a:xfrm>
              <a:off x="3261737" y="5015075"/>
              <a:ext cx="2350397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</p:cxnSp>
        <p:sp>
          <p:nvSpPr>
            <p:cNvPr id="15" name="Oval 29"/>
            <p:cNvSpPr>
              <a:spLocks noChangeArrowheads="1"/>
            </p:cNvSpPr>
            <p:nvPr/>
          </p:nvSpPr>
          <p:spPr bwMode="auto">
            <a:xfrm>
              <a:off x="2591780" y="4734145"/>
              <a:ext cx="673657" cy="66995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/>
            <a:lstStyle/>
            <a:p>
              <a:endParaRPr lang="en-US"/>
            </a:p>
          </p:txBody>
        </p:sp>
        <p:sp>
          <p:nvSpPr>
            <p:cNvPr id="16" name="Oval 29"/>
            <p:cNvSpPr>
              <a:spLocks noChangeArrowheads="1"/>
            </p:cNvSpPr>
            <p:nvPr/>
          </p:nvSpPr>
          <p:spPr bwMode="auto">
            <a:xfrm>
              <a:off x="5607115" y="4734145"/>
              <a:ext cx="673657" cy="66995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/>
            <a:lstStyle/>
            <a:p>
              <a:endParaRPr lang="en-US"/>
            </a:p>
          </p:txBody>
        </p:sp>
      </p:grpSp>
      <p:sp>
        <p:nvSpPr>
          <p:cNvPr id="17" name="47 - Ορθογώνιο"/>
          <p:cNvSpPr>
            <a:spLocks noChangeArrowheads="1"/>
          </p:cNvSpPr>
          <p:nvPr/>
        </p:nvSpPr>
        <p:spPr bwMode="auto">
          <a:xfrm>
            <a:off x="6417205" y="4284095"/>
            <a:ext cx="22490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Καθολικότητα</a:t>
            </a:r>
            <a:endParaRPr lang="el-GR" sz="2400" b="1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18" name="47 - Ορθογώνιο"/>
          <p:cNvSpPr>
            <a:spLocks noChangeArrowheads="1"/>
          </p:cNvSpPr>
          <p:nvPr/>
        </p:nvSpPr>
        <p:spPr bwMode="auto">
          <a:xfrm>
            <a:off x="3176845" y="1313765"/>
            <a:ext cx="24253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Αποδοτικότητα</a:t>
            </a:r>
            <a:endParaRPr lang="el-GR" sz="2400" b="1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19" name="47 - Ορθογώνιο"/>
          <p:cNvSpPr>
            <a:spLocks noChangeArrowheads="1"/>
          </p:cNvSpPr>
          <p:nvPr/>
        </p:nvSpPr>
        <p:spPr bwMode="auto">
          <a:xfrm>
            <a:off x="971600" y="4284095"/>
            <a:ext cx="14798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strike="dblStrike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Ακρίβεια</a:t>
            </a:r>
            <a:endParaRPr lang="el-GR" sz="2400" b="1" strike="dblStrike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68300"/>
            <a:ext cx="8524875" cy="749300"/>
          </a:xfrm>
        </p:spPr>
        <p:txBody>
          <a:bodyPr anchor="ctr">
            <a:norm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n-US" sz="3600" dirty="0" smtClean="0"/>
              <a:t>Περιεχόμενο μαθήματος</a:t>
            </a:r>
          </a:p>
        </p:txBody>
      </p:sp>
      <p:sp>
        <p:nvSpPr>
          <p:cNvPr id="6349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8569C343-02BB-449A-880A-4956CD0F650B}" type="slidenum">
              <a:rPr lang="en-US" altLang="en-US"/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9</a:t>
            </a:fld>
            <a:endParaRPr lang="en-US" altLang="en-US"/>
          </a:p>
        </p:txBody>
      </p:sp>
      <p:sp>
        <p:nvSpPr>
          <p:cNvPr id="63492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386535" y="1403775"/>
            <a:ext cx="8505825" cy="4793115"/>
          </a:xfrm>
        </p:spPr>
        <p:txBody>
          <a:bodyPr>
            <a:normAutofit/>
          </a:bodyPr>
          <a:lstStyle/>
          <a:p>
            <a:pPr marL="339725" indent="-339725">
              <a:lnSpc>
                <a:spcPct val="150000"/>
              </a:lnSpc>
              <a:buClr>
                <a:srgbClr val="CC9900"/>
              </a:buClr>
              <a:buFont typeface="Wingdings" pitchFamily="2" charset="2"/>
              <a:buChar char="§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Γραμμικός προγραμματισμός – Κυρτή Βελτιστοποίηση </a:t>
            </a:r>
          </a:p>
          <a:p>
            <a:pPr marL="339725" indent="-339725" eaLnBrk="1" hangingPunct="1">
              <a:lnSpc>
                <a:spcPct val="150000"/>
              </a:lnSpc>
              <a:buClr>
                <a:srgbClr val="CC9900"/>
              </a:buClr>
              <a:buFont typeface="Wingdings" pitchFamily="2" charset="2"/>
              <a:buChar char="§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Προσεγγιστικοί αλγόριθμοι</a:t>
            </a:r>
          </a:p>
          <a:p>
            <a:pPr marL="339725" indent="-339725" eaLnBrk="1" hangingPunct="1">
              <a:lnSpc>
                <a:spcPct val="150000"/>
              </a:lnSpc>
              <a:buClr>
                <a:srgbClr val="CC9900"/>
              </a:buClr>
              <a:buFont typeface="Wingdings" pitchFamily="2" charset="2"/>
              <a:buChar char="§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l-GR" altLang="en-US" dirty="0" err="1" smtClean="0">
                <a:solidFill>
                  <a:srgbClr val="002060"/>
                </a:solidFill>
                <a:latin typeface="Cambria" pitchFamily="18" charset="0"/>
              </a:rPr>
              <a:t>Πιθανοτικοί</a:t>
            </a: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  αλγόριθμοι</a:t>
            </a:r>
          </a:p>
          <a:p>
            <a:pPr marL="339725" indent="-339725">
              <a:lnSpc>
                <a:spcPct val="150000"/>
              </a:lnSpc>
              <a:buClr>
                <a:srgbClr val="CC9900"/>
              </a:buClr>
              <a:buFont typeface="Wingdings" pitchFamily="2" charset="2"/>
              <a:buChar char="§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Άμεσοι αλγόριθμοι</a:t>
            </a:r>
          </a:p>
          <a:p>
            <a:pPr marL="339725" indent="-339725">
              <a:lnSpc>
                <a:spcPct val="150000"/>
              </a:lnSpc>
              <a:buClr>
                <a:srgbClr val="CC9900"/>
              </a:buClr>
              <a:buFont typeface="Wingdings" pitchFamily="2" charset="2"/>
              <a:buChar char="§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Παραμετρικοί αλγόριθμοι</a:t>
            </a:r>
          </a:p>
          <a:p>
            <a:pPr marL="339725" indent="-339725">
              <a:lnSpc>
                <a:spcPct val="150000"/>
              </a:lnSpc>
              <a:buClr>
                <a:srgbClr val="CC9900"/>
              </a:buClr>
              <a:buFont typeface="Wingdings" pitchFamily="2" charset="2"/>
              <a:buChar char="§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Κατανεμημένοι αλγόριθμοι</a:t>
            </a:r>
            <a:endParaRPr lang="en-US" altLang="en-US" dirty="0" smtClean="0">
              <a:solidFill>
                <a:srgbClr val="002060"/>
              </a:solidFill>
              <a:latin typeface="Cambria" pitchFamily="18" charset="0"/>
            </a:endParaRPr>
          </a:p>
          <a:p>
            <a:pPr marL="339725" indent="-339725" eaLnBrk="1" hangingPunct="1">
              <a:lnSpc>
                <a:spcPct val="150000"/>
              </a:lnSpc>
              <a:buClr>
                <a:srgbClr val="CC9900"/>
              </a:buClr>
              <a:buFont typeface="Wingdings" pitchFamily="2" charset="2"/>
              <a:buChar char="§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Ειδικά θέματα (αναλόγως χρόνου)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6061</TotalTime>
  <Words>335</Words>
  <Application>Microsoft Office PowerPoint</Application>
  <PresentationFormat>On-screen Show (4:3)</PresentationFormat>
  <Paragraphs>114</Paragraphs>
  <Slides>12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Origin</vt:lpstr>
      <vt:lpstr>Προηγμένα Θέματα Αλγορίθμων   Εισαγωγή και διαδικαστικά  Άνοιξη 2022    Σχολή Ηλεκτρολόγων Μηχανικών και Μηχανικών Υπολογιστών  ΕΜΠ</vt:lpstr>
      <vt:lpstr>Στόχοι του μαθήματος</vt:lpstr>
      <vt:lpstr>Ευεπίλυτα και δυσεπίλυτα προβλήματα</vt:lpstr>
      <vt:lpstr>Ευεπίλυτα και δυσεπίλυτα προβλήματα</vt:lpstr>
      <vt:lpstr>Δυσκολία επίλυσης: NP-πληρότητα</vt:lpstr>
      <vt:lpstr>Δυσκολία επίλυσης: NP-πληρότητα</vt:lpstr>
      <vt:lpstr>Δυσκολία επίλυσης: NP-πληρότητα</vt:lpstr>
      <vt:lpstr>Δυσκολία επίλυσης: NP-πληρότητα</vt:lpstr>
      <vt:lpstr>Περιεχόμενο μαθήματος</vt:lpstr>
      <vt:lpstr>Ειδικά θέματα (ενδεικτικά)</vt:lpstr>
      <vt:lpstr>Διαδικαστικά</vt:lpstr>
      <vt:lpstr>Βιβλιογραφία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Αλγόριθμοι και Πολυπλοκότητα</dc:title>
  <dc:creator>Aris Pagourtzis</dc:creator>
  <cp:lastModifiedBy>Dimitris Fotakis</cp:lastModifiedBy>
  <cp:revision>497</cp:revision>
  <cp:lastPrinted>1601-01-01T00:00:00Z</cp:lastPrinted>
  <dcterms:created xsi:type="dcterms:W3CDTF">2002-11-07T12:41:44Z</dcterms:created>
  <dcterms:modified xsi:type="dcterms:W3CDTF">2022-03-02T08:20:06Z</dcterms:modified>
</cp:coreProperties>
</file>