
<file path=[Content_Types].xml><?xml version="1.0" encoding="utf-8"?>
<Types xmlns="http://schemas.openxmlformats.org/package/2006/content-types">
  <Default Extension="avi" ContentType="video/x-msvideo"/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73" r:id="rId2"/>
    <p:sldId id="276" r:id="rId3"/>
    <p:sldId id="277" r:id="rId4"/>
    <p:sldId id="278" r:id="rId5"/>
    <p:sldId id="279" r:id="rId6"/>
    <p:sldId id="306" r:id="rId7"/>
    <p:sldId id="294" r:id="rId8"/>
    <p:sldId id="293" r:id="rId9"/>
    <p:sldId id="295" r:id="rId10"/>
    <p:sldId id="297" r:id="rId11"/>
    <p:sldId id="288" r:id="rId12"/>
    <p:sldId id="286" r:id="rId13"/>
    <p:sldId id="287" r:id="rId14"/>
    <p:sldId id="285" r:id="rId15"/>
    <p:sldId id="301" r:id="rId16"/>
    <p:sldId id="311" r:id="rId17"/>
    <p:sldId id="281" r:id="rId18"/>
    <p:sldId id="283" r:id="rId19"/>
    <p:sldId id="282" r:id="rId20"/>
  </p:sldIdLst>
  <p:sldSz cx="9906000" cy="6858000" type="A4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iannis varelis" initials="yv" lastIdx="1" clrIdx="0">
    <p:extLst>
      <p:ext uri="{19B8F6BF-5375-455C-9EA6-DF929625EA0E}">
        <p15:presenceInfo xmlns:p15="http://schemas.microsoft.com/office/powerpoint/2012/main" userId="8e3ae66477cb818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000099"/>
    <a:srgbClr val="008000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229" autoAdjust="0"/>
    <p:restoredTop sz="89621" autoAdjust="0"/>
  </p:normalViewPr>
  <p:slideViewPr>
    <p:cSldViewPr>
      <p:cViewPr>
        <p:scale>
          <a:sx n="66" d="100"/>
          <a:sy n="66" d="100"/>
        </p:scale>
        <p:origin x="1829" y="91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" d="100"/>
        <a:sy n="2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B5FA8423-510F-436D-8CD3-6BF3E7FD491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 altLang="en-US" dirty="0">
              <a:latin typeface="Arial" panose="020B0604020202020204" pitchFamily="34" charset="0"/>
            </a:endParaRP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0254C305-D3C5-4D61-B03E-8B9CB7B8DCD4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GB" altLang="en-US" dirty="0">
              <a:latin typeface="Arial" panose="020B0604020202020204" pitchFamily="34" charset="0"/>
            </a:endParaRPr>
          </a:p>
        </p:txBody>
      </p:sp>
      <p:sp>
        <p:nvSpPr>
          <p:cNvPr id="18436" name="Rectangle 4">
            <a:extLst>
              <a:ext uri="{FF2B5EF4-FFF2-40B4-BE49-F238E27FC236}">
                <a16:creationId xmlns:a16="http://schemas.microsoft.com/office/drawing/2014/main" id="{35A4FA78-D911-4580-9F16-4583F12FE146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 altLang="en-US" dirty="0">
              <a:latin typeface="Arial" panose="020B0604020202020204" pitchFamily="34" charset="0"/>
            </a:endParaRPr>
          </a:p>
        </p:txBody>
      </p:sp>
      <p:sp>
        <p:nvSpPr>
          <p:cNvPr id="18437" name="Rectangle 5">
            <a:extLst>
              <a:ext uri="{FF2B5EF4-FFF2-40B4-BE49-F238E27FC236}">
                <a16:creationId xmlns:a16="http://schemas.microsoft.com/office/drawing/2014/main" id="{FCF648F4-CED2-4284-94B0-D18CE895EBEF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7D38C8B-80E9-40B0-A8C3-578134FA1CB6}" type="slidenum">
              <a:rPr lang="en-GB" altLang="en-US">
                <a:latin typeface="Arial" panose="020B0604020202020204" pitchFamily="34" charset="0"/>
              </a:rPr>
              <a:pPr/>
              <a:t>‹#›</a:t>
            </a:fld>
            <a:endParaRPr lang="en-GB" alt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4.21405" units="1/cm"/>
          <inkml:channelProperty channel="Y" name="resolution" value="32.14286" units="1/cm"/>
          <inkml:channelProperty channel="T" name="resolution" value="1" units="1/dev"/>
        </inkml:channelProperties>
      </inkml:inkSource>
      <inkml:timestamp xml:id="ts0" timeString="2020-11-20T08:16:13.51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10069 8480 0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l-GR" dirty="0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21B9CFB4-3E52-4D74-9B5B-D9E12051F5A8}" type="datetimeFigureOut">
              <a:rPr lang="el-GR" smtClean="0"/>
              <a:pPr/>
              <a:t>8/12/2021</a:t>
            </a:fld>
            <a:endParaRPr lang="el-GR" dirty="0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l-GR" dirty="0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5024BE3C-FF29-43A4-9656-6B6A61E82BDB}" type="slidenum">
              <a:rPr lang="el-GR" smtClean="0"/>
              <a:pPr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933030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24BE3C-FF29-43A4-9656-6B6A61E82BDB}" type="slidenum">
              <a:rPr lang="el-GR" smtClean="0"/>
              <a:pPr/>
              <a:t>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108819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295A8-10FE-41AF-ADF8-757C6B054F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95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E09631-57E9-4E49-B42E-AD9CE61D72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85A8E3-0F28-4CDE-867E-C01FD9D94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0E581F-26FB-45B2-A445-F76984A75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AE372A-A94E-498F-9B04-BC4E615FE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C950C3-3DDD-4909-8DF4-9BAB592884A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54710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04A43-7B5C-4715-BA2A-90D27A932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D98B5A-80FE-4509-9E49-A44A79030E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FD68BE-0F58-420A-9D01-45F0445BC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9C4785-25A9-4B65-804A-4571884DA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A8E9F6-1695-4958-9D77-9C7242337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25ED9E-A2E2-4EDF-BF25-C90B1BC6F19D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710730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62A89C4-B9AB-40E5-9FD7-648E9BE9AC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058025" y="609600"/>
            <a:ext cx="2105025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87EA40-491F-4E78-A569-710453C606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42950" y="609600"/>
            <a:ext cx="6162675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F86CC0-82FE-457D-8508-6CB725193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A08B4F-6789-4554-845C-6A3EF174C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0B6F3B-EDDF-4E6C-B289-8E7E926B1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179F23-B2E8-4E71-9CFD-551BAFC4131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362449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097DA7-DFB9-4BD3-916A-F531BEE245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2950" y="838200"/>
            <a:ext cx="8420100" cy="2895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AF4C41-A711-44B7-87F1-CE879A67D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EDF811-9D40-44DE-B452-5C9817294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B88236-08F5-45EF-BEDA-9FD9C5432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0EA4F0-68F3-4768-A012-F9F197D57D9C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216A6EE-03E5-49A4-AEB4-5D813BA2CD6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42950" y="3819698"/>
            <a:ext cx="8420100" cy="227630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763666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19153-80C5-4DD9-9373-A579245A5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AF4C41-A711-44B7-87F1-CE879A67D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EDF811-9D40-44DE-B452-5C9817294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B88236-08F5-45EF-BEDA-9FD9C5432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0EA4F0-68F3-4768-A012-F9F197D57D9C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52A939B-6B7F-4B8C-8E05-4D078384FC62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770776" y="2000250"/>
            <a:ext cx="4182224" cy="1295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AA950A9-BC4F-4B2D-8D64-FAD10237204F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758190" y="3426750"/>
            <a:ext cx="4182224" cy="1295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EC38306-5F49-4313-BA5C-357173E22424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770775" y="4876800"/>
            <a:ext cx="4182224" cy="1295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0C7AE8D-959F-4679-82B4-C29127D110FE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5227321" y="3447184"/>
            <a:ext cx="4182224" cy="1295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D259208-04EF-432D-B325-15CF4512D7FB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5227321" y="2019300"/>
            <a:ext cx="4182224" cy="1295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0ED01AF-A214-4684-8A29-07F57D5A2A66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5223165" y="4876800"/>
            <a:ext cx="4182224" cy="1295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19659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19153-80C5-4DD9-9373-A579245A5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097DA7-DFB9-4BD3-916A-F531BEE245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AF4C41-A711-44B7-87F1-CE879A67D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EDF811-9D40-44DE-B452-5C9817294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B88236-08F5-45EF-BEDA-9FD9C5432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0EA4F0-68F3-4768-A012-F9F197D57D9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91773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CAA38-A389-4E54-8E22-350A10CC9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275" y="1709738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D65DA5-1498-4FD4-8A15-2923129B89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6275" y="4589463"/>
            <a:ext cx="8543925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45DE94-77EB-44E0-A948-7CE651154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6C195F-175F-4CD9-AE25-82D93D0A5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F9278F-8C62-4F42-AFAE-4C1A7B38B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ED06CC-03E2-46F3-9EFC-F71D9CA0526D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37780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3920A-1143-4AE9-A1F8-AFD09521E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BE15A4-C9D0-42CA-896B-6EED254DD5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42950" y="1981200"/>
            <a:ext cx="4133850" cy="41148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0E03F9-9F49-48EB-BEB7-B09F3D4B40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29200" y="1981200"/>
            <a:ext cx="4133850" cy="41148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AE943B-C733-4969-94E0-38A89F587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A00915-57F0-4213-8E2D-782525395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989EBE-C796-4F7C-A052-0DB8F0865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AF5978-95E5-4865-800B-CE2D4373307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55493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73333-27B3-4FE6-A5D8-E6E77A472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625" y="365125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91B076-4DCB-4DFB-9F68-331CBE2E3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2625" y="1681163"/>
            <a:ext cx="41910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54629D-2227-470C-8FD8-5EB66AF6EB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2625" y="2505075"/>
            <a:ext cx="419100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FBD68C-C392-45FA-9C3F-DC2CC73488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6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06DB76-4633-4839-B7F5-5262856D3E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6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DB17B8-ADE4-4842-9C41-3C69D779D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ED05BA-33DE-4A98-8E79-5F9CA1563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53C186A-1ED1-4367-B01F-E5380DC7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12FAAC-DE85-4288-B5B1-5B7EDAB539C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21604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21571-EA48-4B76-A2DA-C16F73A49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788356-B122-45BF-8300-7347A15B6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F1DE4F-1679-4219-87FB-305F2983B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2092B4-7AB8-4100-B05E-24580C43B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7D7290-EEB2-40E3-99F6-326E4DFACB3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829245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36CD91F-639B-4189-A1FD-867D735C6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37FE2F-F293-4DE7-8B7D-B78062BCC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C9AFEE-75E3-4BAC-B06A-7C055114C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5CF24A-388F-48DF-ADC5-6741A1069B6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93871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35B36-62EB-42B0-BCCA-6B2CD2D5A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625" y="457200"/>
            <a:ext cx="319405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629A53-10F2-4E1C-8181-BE7F6F2B42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1638" y="987425"/>
            <a:ext cx="5014912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9EB64C-DF23-4814-BD78-79EFC24AF7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2625" y="2057400"/>
            <a:ext cx="319405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773E04-664C-41E3-A1AA-0B8A26FA6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AB2CB3-91DC-4295-86A6-14240F387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D74B40-CA58-41B5-90B6-AEDD74D4D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872AAB-F3C9-4878-BAE6-DE75C9977EF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50220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244F1-C10D-479E-AB47-60E07CF86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625" y="457200"/>
            <a:ext cx="319405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978499F-BEDE-4469-A923-DD4DA2061E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11638" y="987425"/>
            <a:ext cx="5014912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330E1B-4419-4193-8D1E-C13089A1FF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2625" y="2057400"/>
            <a:ext cx="319405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937468-C914-4A73-B682-D6C5A3968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FAFE03-26C7-4F97-ADCE-F12AF8D19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76CDFA-D596-4311-AB28-FD9F5546E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16D8AB-33F9-43DA-B6E1-300024AE28A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80895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vmlDrawing" Target="../drawings/vmlDrawing1.v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80F220D5-A3E1-4A00-A862-AE9469DBF3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42950" y="609600"/>
            <a:ext cx="84201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5D37CBF2-8AB4-4EC6-B947-947E1B11A8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42950" y="1981200"/>
            <a:ext cx="84201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Click to edit Master text styles</a:t>
            </a:r>
          </a:p>
          <a:p>
            <a:pPr lvl="1"/>
            <a:r>
              <a:rPr lang="en-GB" altLang="en-US" dirty="0"/>
              <a:t>Second level</a:t>
            </a:r>
          </a:p>
          <a:p>
            <a:pPr lvl="2"/>
            <a:r>
              <a:rPr lang="en-GB" altLang="en-US" dirty="0"/>
              <a:t>Third level</a:t>
            </a:r>
          </a:p>
          <a:p>
            <a:pPr lvl="3"/>
            <a:r>
              <a:rPr lang="en-GB" altLang="en-US" dirty="0"/>
              <a:t>Fourth level</a:t>
            </a:r>
          </a:p>
          <a:p>
            <a:pPr lvl="4"/>
            <a:r>
              <a:rPr lang="en-GB" altLang="en-US" dirty="0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8011291E-7ED9-478F-84B1-1C22DD889E3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42950" y="6248400"/>
            <a:ext cx="2063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anose="020B0604020202020204" pitchFamily="34" charset="0"/>
              </a:defRPr>
            </a:lvl1pPr>
          </a:lstStyle>
          <a:p>
            <a:endParaRPr lang="en-GB" altLang="en-US" dirty="0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963216F7-3DC5-4FF2-96BE-D5AE6D966A5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8400"/>
            <a:ext cx="3136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anose="020B0604020202020204" pitchFamily="34" charset="0"/>
              </a:defRPr>
            </a:lvl1pPr>
          </a:lstStyle>
          <a:p>
            <a:endParaRPr lang="en-GB" altLang="en-US" dirty="0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08274B15-F27B-4217-8A9B-9B59073D919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8400"/>
            <a:ext cx="2063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anose="020B0604020202020204" pitchFamily="34" charset="0"/>
              </a:defRPr>
            </a:lvl1pPr>
          </a:lstStyle>
          <a:p>
            <a:fld id="{F4B9F9C6-5C92-4656-BBD0-9B5702FEE5FD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sp>
        <p:nvSpPr>
          <p:cNvPr id="1031" name="Line 7">
            <a:extLst>
              <a:ext uri="{FF2B5EF4-FFF2-40B4-BE49-F238E27FC236}">
                <a16:creationId xmlns:a16="http://schemas.microsoft.com/office/drawing/2014/main" id="{385E41CB-065B-481D-A5BB-588B94E14CF1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304800" y="6629400"/>
            <a:ext cx="9296400" cy="0"/>
          </a:xfrm>
          <a:prstGeom prst="line">
            <a:avLst/>
          </a:prstGeom>
          <a:noFill/>
          <a:ln w="9525">
            <a:solidFill>
              <a:srgbClr val="A5002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032" name="Line 8">
            <a:extLst>
              <a:ext uri="{FF2B5EF4-FFF2-40B4-BE49-F238E27FC236}">
                <a16:creationId xmlns:a16="http://schemas.microsoft.com/office/drawing/2014/main" id="{D0AB49F2-3A76-408B-AA8C-9EE2DACC2FCB}"/>
              </a:ext>
            </a:extLst>
          </p:cNvPr>
          <p:cNvSpPr>
            <a:spLocks noChangeShapeType="1"/>
          </p:cNvSpPr>
          <p:nvPr userDrawn="1"/>
        </p:nvSpPr>
        <p:spPr bwMode="auto">
          <a:xfrm flipV="1">
            <a:off x="9601200" y="457200"/>
            <a:ext cx="0" cy="6172200"/>
          </a:xfrm>
          <a:prstGeom prst="line">
            <a:avLst/>
          </a:prstGeom>
          <a:noFill/>
          <a:ln w="9525">
            <a:solidFill>
              <a:srgbClr val="A5002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033" name="Line 9">
            <a:extLst>
              <a:ext uri="{FF2B5EF4-FFF2-40B4-BE49-F238E27FC236}">
                <a16:creationId xmlns:a16="http://schemas.microsoft.com/office/drawing/2014/main" id="{5D9D2CA5-20EC-4BD4-9342-0F86554392D8}"/>
              </a:ext>
            </a:extLst>
          </p:cNvPr>
          <p:cNvSpPr>
            <a:spLocks noChangeShapeType="1"/>
          </p:cNvSpPr>
          <p:nvPr userDrawn="1"/>
        </p:nvSpPr>
        <p:spPr bwMode="auto">
          <a:xfrm flipH="1">
            <a:off x="9448800" y="4572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034" name="Line 10">
            <a:extLst>
              <a:ext uri="{FF2B5EF4-FFF2-40B4-BE49-F238E27FC236}">
                <a16:creationId xmlns:a16="http://schemas.microsoft.com/office/drawing/2014/main" id="{572FD9BB-1F04-47A8-B8DC-9F982A8287C5}"/>
              </a:ext>
            </a:extLst>
          </p:cNvPr>
          <p:cNvSpPr>
            <a:spLocks noChangeShapeType="1"/>
          </p:cNvSpPr>
          <p:nvPr userDrawn="1"/>
        </p:nvSpPr>
        <p:spPr bwMode="auto">
          <a:xfrm flipH="1">
            <a:off x="2133600" y="457200"/>
            <a:ext cx="7467600" cy="0"/>
          </a:xfrm>
          <a:prstGeom prst="line">
            <a:avLst/>
          </a:prstGeom>
          <a:noFill/>
          <a:ln w="9525">
            <a:solidFill>
              <a:srgbClr val="A5002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035" name="Line 11">
            <a:extLst>
              <a:ext uri="{FF2B5EF4-FFF2-40B4-BE49-F238E27FC236}">
                <a16:creationId xmlns:a16="http://schemas.microsoft.com/office/drawing/2014/main" id="{0E60429C-959D-4DED-BA86-B676489CEB46}"/>
              </a:ext>
            </a:extLst>
          </p:cNvPr>
          <p:cNvSpPr>
            <a:spLocks noChangeShapeType="1"/>
          </p:cNvSpPr>
          <p:nvPr userDrawn="1"/>
        </p:nvSpPr>
        <p:spPr bwMode="auto">
          <a:xfrm flipH="1">
            <a:off x="304800" y="457200"/>
            <a:ext cx="381000" cy="0"/>
          </a:xfrm>
          <a:prstGeom prst="line">
            <a:avLst/>
          </a:prstGeom>
          <a:noFill/>
          <a:ln w="9525">
            <a:solidFill>
              <a:srgbClr val="A5002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036" name="Line 12">
            <a:extLst>
              <a:ext uri="{FF2B5EF4-FFF2-40B4-BE49-F238E27FC236}">
                <a16:creationId xmlns:a16="http://schemas.microsoft.com/office/drawing/2014/main" id="{DB1B7EF7-06E2-4EF3-895D-87B920F55EDD}"/>
              </a:ext>
            </a:extLst>
          </p:cNvPr>
          <p:cNvSpPr>
            <a:spLocks noChangeShapeType="1"/>
          </p:cNvSpPr>
          <p:nvPr userDrawn="1"/>
        </p:nvSpPr>
        <p:spPr bwMode="auto">
          <a:xfrm flipV="1">
            <a:off x="304800" y="457200"/>
            <a:ext cx="0" cy="6172200"/>
          </a:xfrm>
          <a:prstGeom prst="line">
            <a:avLst/>
          </a:prstGeom>
          <a:noFill/>
          <a:ln w="9525">
            <a:solidFill>
              <a:srgbClr val="A5002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037" name="Rectangle 13">
            <a:extLst>
              <a:ext uri="{FF2B5EF4-FFF2-40B4-BE49-F238E27FC236}">
                <a16:creationId xmlns:a16="http://schemas.microsoft.com/office/drawing/2014/main" id="{1A2CD212-040C-42B0-8C86-E4DB1CB5B8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1600" y="6477000"/>
            <a:ext cx="476250" cy="304800"/>
          </a:xfrm>
          <a:prstGeom prst="rect">
            <a:avLst/>
          </a:prstGeom>
          <a:solidFill>
            <a:schemeClr val="bg1"/>
          </a:solidFill>
          <a:ln w="9525">
            <a:solidFill>
              <a:srgbClr val="A5002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/>
            <a:fld id="{F2497313-3877-4AF4-B84C-4D9C1F8F3B8C}" type="slidenum">
              <a:rPr lang="el-GR" altLang="en-US" sz="1200" b="1">
                <a:solidFill>
                  <a:srgbClr val="000066"/>
                </a:solidFill>
                <a:latin typeface="Arial" panose="020B0604020202020204" pitchFamily="34" charset="0"/>
              </a:rPr>
              <a:pPr algn="ctr" eaLnBrk="0" hangingPunct="0"/>
              <a:t>‹#›</a:t>
            </a:fld>
            <a:endParaRPr lang="el-GR" altLang="en-US" sz="1200" b="1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1038" name="Rectangle 14">
            <a:extLst>
              <a:ext uri="{FF2B5EF4-FFF2-40B4-BE49-F238E27FC236}">
                <a16:creationId xmlns:a16="http://schemas.microsoft.com/office/drawing/2014/main" id="{A11A31CE-A275-496C-BAEA-CF6C5240828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57200" y="6477000"/>
            <a:ext cx="2793996" cy="304800"/>
          </a:xfrm>
          <a:prstGeom prst="rect">
            <a:avLst/>
          </a:prstGeom>
          <a:solidFill>
            <a:schemeClr val="bg1"/>
          </a:solidFill>
          <a:ln w="12700">
            <a:solidFill>
              <a:srgbClr val="A5002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18900000" algn="ctr" rotWithShape="0">
                    <a:srgbClr val="918EAA"/>
                  </a:outerShdw>
                </a:effectLst>
              </a14:hiddenEffects>
            </a:ext>
          </a:extLst>
        </p:spPr>
        <p:txBody>
          <a:bodyPr wrap="none" lIns="92064" tIns="46032" rIns="92064" bIns="46032" anchor="ctr"/>
          <a:lstStyle/>
          <a:p>
            <a:pPr algn="ctr" eaLnBrk="0" hangingPunct="0"/>
            <a:r>
              <a:rPr lang="el-GR" altLang="en-US" sz="1000" dirty="0" err="1">
                <a:solidFill>
                  <a:srgbClr val="000066"/>
                </a:solidFill>
                <a:latin typeface="Arial Black" panose="020B0A04020102020204" pitchFamily="34" charset="0"/>
              </a:rPr>
              <a:t>Καθ</a:t>
            </a:r>
            <a:r>
              <a:rPr lang="el-GR" altLang="en-US" sz="1000" dirty="0">
                <a:solidFill>
                  <a:srgbClr val="000066"/>
                </a:solidFill>
                <a:latin typeface="Arial Black" panose="020B0A04020102020204" pitchFamily="34" charset="0"/>
              </a:rPr>
              <a:t>. Σταύρος </a:t>
            </a:r>
            <a:r>
              <a:rPr lang="el-GR" altLang="en-US" sz="1000" dirty="0" err="1">
                <a:solidFill>
                  <a:srgbClr val="000066"/>
                </a:solidFill>
                <a:latin typeface="Arial Black" panose="020B0A04020102020204" pitchFamily="34" charset="0"/>
              </a:rPr>
              <a:t>Αθ</a:t>
            </a:r>
            <a:r>
              <a:rPr lang="el-GR" altLang="en-US" sz="1000" dirty="0">
                <a:solidFill>
                  <a:srgbClr val="000066"/>
                </a:solidFill>
                <a:latin typeface="Arial Black" panose="020B0A04020102020204" pitchFamily="34" charset="0"/>
              </a:rPr>
              <a:t>. </a:t>
            </a:r>
            <a:r>
              <a:rPr lang="el-GR" altLang="en-US" sz="1000" dirty="0" err="1">
                <a:solidFill>
                  <a:srgbClr val="000066"/>
                </a:solidFill>
                <a:latin typeface="Arial Black" panose="020B0A04020102020204" pitchFamily="34" charset="0"/>
              </a:rPr>
              <a:t>Παπαθανασίου</a:t>
            </a:r>
            <a:r>
              <a:rPr lang="el-GR" altLang="en-US" sz="1000" dirty="0">
                <a:solidFill>
                  <a:srgbClr val="000066"/>
                </a:solidFill>
                <a:latin typeface="Arial Black" panose="020B0A04020102020204" pitchFamily="34" charset="0"/>
              </a:rPr>
              <a:t> </a:t>
            </a:r>
          </a:p>
        </p:txBody>
      </p:sp>
      <p:sp>
        <p:nvSpPr>
          <p:cNvPr id="1039" name="Text Box 15">
            <a:extLst>
              <a:ext uri="{FF2B5EF4-FFF2-40B4-BE49-F238E27FC236}">
                <a16:creationId xmlns:a16="http://schemas.microsoft.com/office/drawing/2014/main" id="{29358DA1-B9F2-490C-BF11-0EFC3EE2CDD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371600" y="242888"/>
            <a:ext cx="1524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5" rIns="91429" bIns="45715">
            <a:spAutoFit/>
          </a:bodyPr>
          <a:lstStyle/>
          <a:p>
            <a:pPr eaLnBrk="0" hangingPunct="0"/>
            <a:r>
              <a:rPr lang="el-GR" altLang="en-US" sz="1800" b="1" dirty="0">
                <a:solidFill>
                  <a:srgbClr val="000066"/>
                </a:solidFill>
                <a:latin typeface="Arial" panose="020B0604020202020204" pitchFamily="34" charset="0"/>
              </a:rPr>
              <a:t>ΕΜΠ</a:t>
            </a:r>
          </a:p>
        </p:txBody>
      </p:sp>
      <p:graphicFrame>
        <p:nvGraphicFramePr>
          <p:cNvPr id="1040" name="Object 16">
            <a:extLst>
              <a:ext uri="{FF2B5EF4-FFF2-40B4-BE49-F238E27FC236}">
                <a16:creationId xmlns:a16="http://schemas.microsoft.com/office/drawing/2014/main" id="{D9247CA6-6044-4B2A-9859-9124D455DDF3}"/>
              </a:ext>
            </a:extLst>
          </p:cNvPr>
          <p:cNvGraphicFramePr>
            <a:graphicFrameLocks noChangeAspect="1"/>
          </p:cNvGraphicFramePr>
          <p:nvPr userDrawn="1"/>
        </p:nvGraphicFramePr>
        <p:xfrm>
          <a:off x="762000" y="180975"/>
          <a:ext cx="609600" cy="58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8" name="CorelPhotoPaint.Image.9" r:id="rId16" imgW="901587" imgH="825397" progId="CorelPhotoPaint.Image.9">
                  <p:embed/>
                </p:oleObj>
              </mc:Choice>
              <mc:Fallback>
                <p:oleObj name="CorelPhotoPaint.Image.9" r:id="rId16" imgW="901587" imgH="825397" progId="CorelPhotoPaint.Image.9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8450" b="4616"/>
                      <a:stretch>
                        <a:fillRect/>
                      </a:stretch>
                    </p:blipFill>
                    <p:spPr bwMode="auto">
                      <a:xfrm>
                        <a:off x="762000" y="180975"/>
                        <a:ext cx="609600" cy="581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2400" b="1" kern="1200">
          <a:solidFill>
            <a:srgbClr val="0000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400" b="1">
          <a:solidFill>
            <a:srgbClr val="000099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400" b="1">
          <a:solidFill>
            <a:srgbClr val="000099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400" b="1">
          <a:solidFill>
            <a:srgbClr val="000099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400" b="1">
          <a:solidFill>
            <a:srgbClr val="000099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 b="1">
          <a:solidFill>
            <a:srgbClr val="000099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 b="1">
          <a:solidFill>
            <a:srgbClr val="000099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 b="1">
          <a:solidFill>
            <a:srgbClr val="000099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 b="1">
          <a:solidFill>
            <a:srgbClr val="000099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260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emf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6" Type="http://schemas.openxmlformats.org/officeDocument/2006/relationships/customXml" Target="../ink/ink1.xml"/><Relationship Id="rId5" Type="http://schemas.openxmlformats.org/officeDocument/2006/relationships/image" Target="../media/image300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openxmlformats.org/officeDocument/2006/relationships/image" Target="../media/image21.pn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image" Target="../media/image38.png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1.png"/><Relationship Id="rId13" Type="http://schemas.openxmlformats.org/officeDocument/2006/relationships/image" Target="../media/image241.png"/><Relationship Id="rId3" Type="http://schemas.openxmlformats.org/officeDocument/2006/relationships/image" Target="../media/image60.png"/><Relationship Id="rId7" Type="http://schemas.openxmlformats.org/officeDocument/2006/relationships/image" Target="../media/image180.png"/><Relationship Id="rId12" Type="http://schemas.openxmlformats.org/officeDocument/2006/relationships/image" Target="../media/image23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0.png"/><Relationship Id="rId11" Type="http://schemas.openxmlformats.org/officeDocument/2006/relationships/image" Target="../media/image221.png"/><Relationship Id="rId5" Type="http://schemas.openxmlformats.org/officeDocument/2006/relationships/image" Target="../media/image160.png"/><Relationship Id="rId15" Type="http://schemas.openxmlformats.org/officeDocument/2006/relationships/image" Target="../media/image261.png"/><Relationship Id="rId10" Type="http://schemas.openxmlformats.org/officeDocument/2006/relationships/image" Target="../media/image211.png"/><Relationship Id="rId4" Type="http://schemas.openxmlformats.org/officeDocument/2006/relationships/image" Target="../media/image150.png"/><Relationship Id="rId9" Type="http://schemas.openxmlformats.org/officeDocument/2006/relationships/image" Target="../media/image200.png"/><Relationship Id="rId14" Type="http://schemas.openxmlformats.org/officeDocument/2006/relationships/image" Target="../media/image25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Line 3">
            <a:extLst>
              <a:ext uri="{FF2B5EF4-FFF2-40B4-BE49-F238E27FC236}">
                <a16:creationId xmlns:a16="http://schemas.microsoft.com/office/drawing/2014/main" id="{70E0F11E-93C9-42FA-98D9-834AB4349EBD}"/>
              </a:ext>
            </a:extLst>
          </p:cNvPr>
          <p:cNvSpPr>
            <a:spLocks noChangeShapeType="1"/>
          </p:cNvSpPr>
          <p:nvPr/>
        </p:nvSpPr>
        <p:spPr bwMode="auto">
          <a:xfrm>
            <a:off x="4648200" y="457200"/>
            <a:ext cx="4953000" cy="0"/>
          </a:xfrm>
          <a:prstGeom prst="line">
            <a:avLst/>
          </a:prstGeom>
          <a:noFill/>
          <a:ln w="9525">
            <a:solidFill>
              <a:srgbClr val="A5002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1508" name="Text Box 4">
            <a:extLst>
              <a:ext uri="{FF2B5EF4-FFF2-40B4-BE49-F238E27FC236}">
                <a16:creationId xmlns:a16="http://schemas.microsoft.com/office/drawing/2014/main" id="{7821E2E1-F20D-4768-B761-1C81FAE39D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" y="2125533"/>
            <a:ext cx="83058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l-GR" altLang="en-US" sz="2600" dirty="0">
                <a:solidFill>
                  <a:srgbClr val="000066"/>
                </a:solidFill>
                <a:latin typeface="Arial Black" panose="020B0A04020102020204" pitchFamily="34" charset="0"/>
              </a:rPr>
              <a:t>Μηχανές </a:t>
            </a:r>
            <a:r>
              <a:rPr lang="el-GR" altLang="en-US" sz="2600" dirty="0" err="1">
                <a:solidFill>
                  <a:srgbClr val="000066"/>
                </a:solidFill>
                <a:latin typeface="Arial Black" panose="020B0A04020102020204" pitchFamily="34" charset="0"/>
              </a:rPr>
              <a:t>Εναλλασσομένου</a:t>
            </a:r>
            <a:r>
              <a:rPr lang="el-GR" altLang="en-US" sz="2600" dirty="0">
                <a:solidFill>
                  <a:srgbClr val="000066"/>
                </a:solidFill>
                <a:latin typeface="Arial Black" panose="020B0A04020102020204" pitchFamily="34" charset="0"/>
              </a:rPr>
              <a:t> Ρεύματος</a:t>
            </a:r>
            <a:endParaRPr lang="en-US" altLang="en-US" sz="2600" dirty="0">
              <a:solidFill>
                <a:srgbClr val="000066"/>
              </a:solidFill>
              <a:latin typeface="Arial Black" panose="020B0A04020102020204" pitchFamily="34" charset="0"/>
            </a:endParaRPr>
          </a:p>
        </p:txBody>
      </p:sp>
      <p:sp>
        <p:nvSpPr>
          <p:cNvPr id="21509" name="Text Box 5">
            <a:extLst>
              <a:ext uri="{FF2B5EF4-FFF2-40B4-BE49-F238E27FC236}">
                <a16:creationId xmlns:a16="http://schemas.microsoft.com/office/drawing/2014/main" id="{F0507828-CF01-4004-9653-D8E29F5F78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3352800"/>
            <a:ext cx="3962400" cy="69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l-GR" altLang="en-US" sz="2000" b="1" i="1" dirty="0">
                <a:solidFill>
                  <a:srgbClr val="000066"/>
                </a:solidFill>
                <a:latin typeface="Arial" panose="020B0604020202020204" pitchFamily="34" charset="0"/>
              </a:rPr>
              <a:t>Σταύρος </a:t>
            </a:r>
            <a:r>
              <a:rPr lang="el-GR" altLang="en-US" sz="2000" b="1" i="1" dirty="0" err="1">
                <a:solidFill>
                  <a:srgbClr val="000066"/>
                </a:solidFill>
                <a:latin typeface="Arial" panose="020B0604020202020204" pitchFamily="34" charset="0"/>
              </a:rPr>
              <a:t>Αθ</a:t>
            </a:r>
            <a:r>
              <a:rPr lang="el-GR" altLang="en-US" sz="2000" b="1" i="1" dirty="0">
                <a:solidFill>
                  <a:srgbClr val="000066"/>
                </a:solidFill>
                <a:latin typeface="Arial" panose="020B0604020202020204" pitchFamily="34" charset="0"/>
              </a:rPr>
              <a:t>. </a:t>
            </a:r>
            <a:r>
              <a:rPr lang="el-GR" altLang="en-US" sz="2000" b="1" i="1" dirty="0" err="1">
                <a:solidFill>
                  <a:srgbClr val="000066"/>
                </a:solidFill>
                <a:latin typeface="Arial" panose="020B0604020202020204" pitchFamily="34" charset="0"/>
              </a:rPr>
              <a:t>Παπαθανασίου</a:t>
            </a:r>
            <a:endParaRPr lang="en-US" altLang="en-US" sz="2000" b="1" i="1" dirty="0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 algn="ctr" eaLnBrk="0" hangingPunct="0">
              <a:spcBef>
                <a:spcPct val="20000"/>
              </a:spcBef>
            </a:pPr>
            <a:r>
              <a:rPr lang="el-GR" altLang="en-US" sz="1600" b="1" i="1" dirty="0" err="1">
                <a:solidFill>
                  <a:srgbClr val="000066"/>
                </a:solidFill>
                <a:latin typeface="Arial" panose="020B0604020202020204" pitchFamily="34" charset="0"/>
              </a:rPr>
              <a:t>Καθ</a:t>
            </a:r>
            <a:r>
              <a:rPr lang="el-GR" altLang="en-US" sz="1600" b="1" i="1" dirty="0">
                <a:solidFill>
                  <a:srgbClr val="000066"/>
                </a:solidFill>
                <a:latin typeface="Arial" panose="020B0604020202020204" pitchFamily="34" charset="0"/>
              </a:rPr>
              <a:t>. ΕΜΠ</a:t>
            </a:r>
            <a:endParaRPr lang="en-US" altLang="en-US" sz="1600" b="1" i="1" dirty="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21511" name="Text Box 7">
            <a:extLst>
              <a:ext uri="{FF2B5EF4-FFF2-40B4-BE49-F238E27FC236}">
                <a16:creationId xmlns:a16="http://schemas.microsoft.com/office/drawing/2014/main" id="{20072AC6-544C-4D16-8F2E-D9A62B4AE5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990600"/>
            <a:ext cx="88392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l-GR" altLang="en-US" sz="2000" b="1" i="1" dirty="0">
                <a:solidFill>
                  <a:srgbClr val="000066"/>
                </a:solidFill>
                <a:latin typeface="Arial" panose="020B0604020202020204" pitchFamily="34" charset="0"/>
              </a:rPr>
              <a:t>Εισαγωγή στα Συστήματα Ηλεκτρικής Ενέργειας (ΣΗΕ)</a:t>
            </a:r>
            <a:endParaRPr lang="en-US" altLang="en-US" sz="1800" b="1" dirty="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DA672074-9B0F-4D16-A177-1364115976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419" t="12225" b="3728"/>
          <a:stretch/>
        </p:blipFill>
        <p:spPr>
          <a:xfrm>
            <a:off x="457200" y="1600200"/>
            <a:ext cx="4305370" cy="4191000"/>
          </a:xfrm>
        </p:spPr>
      </p:pic>
      <p:sp>
        <p:nvSpPr>
          <p:cNvPr id="3" name="Τίτλος 1">
            <a:extLst>
              <a:ext uri="{FF2B5EF4-FFF2-40B4-BE49-F238E27FC236}">
                <a16:creationId xmlns:a16="http://schemas.microsoft.com/office/drawing/2014/main" id="{3821002A-A685-4920-AB50-347A0E5AC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609600"/>
            <a:ext cx="8420100" cy="1143000"/>
          </a:xfrm>
        </p:spPr>
        <p:txBody>
          <a:bodyPr/>
          <a:lstStyle/>
          <a:p>
            <a:r>
              <a:rPr lang="el-GR" dirty="0"/>
              <a:t>3Φ μηχανές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Θέση περιεχομένου 2">
                <a:extLst>
                  <a:ext uri="{FF2B5EF4-FFF2-40B4-BE49-F238E27FC236}">
                    <a16:creationId xmlns:a16="http://schemas.microsoft.com/office/drawing/2014/main" id="{E5112C83-295A-4385-BE27-14F837D6A51A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4618124" y="1600200"/>
                <a:ext cx="4743450" cy="44196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fontAlgn="base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742950" indent="-285750" algn="l" rtl="0" fontAlgn="base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1143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600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20574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l-GR" dirty="0"/>
                  <a:t>Στη διπολική: 3 πηνία μετατοπισμένα κατά </a:t>
                </a:r>
                <a14:m>
                  <m:oMath xmlns:m="http://schemas.openxmlformats.org/officeDocument/2006/math">
                    <m:r>
                      <a:rPr lang="el-GR" i="1" smtClean="0">
                        <a:latin typeface="Cambria Math" panose="02040503050406030204" pitchFamily="18" charset="0"/>
                      </a:rPr>
                      <m:t>120</m:t>
                    </m:r>
                    <m: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l-GR" dirty="0"/>
                  <a:t> μεταξύ τους</a:t>
                </a:r>
              </a:p>
              <a:p>
                <a:r>
                  <a:rPr lang="el-GR" dirty="0"/>
                  <a:t>Στην τετραπολική: ό,τι υπάρχει στη διπολική μηχανή σε 360</a:t>
                </a:r>
                <a:r>
                  <a:rPr lang="el-GR" baseline="30000" dirty="0"/>
                  <a:t>ο</a:t>
                </a:r>
                <a:r>
                  <a:rPr lang="el-GR" dirty="0"/>
                  <a:t> μηχανική γωνία (πλήρης περιφέρεια διακένου), εδώ υπάρχει σε </a:t>
                </a:r>
                <a14:m>
                  <m:oMath xmlns:m="http://schemas.openxmlformats.org/officeDocument/2006/math">
                    <m:r>
                      <a:rPr lang="el-GR" i="1" smtClean="0">
                        <a:latin typeface="Cambria Math" panose="02040503050406030204" pitchFamily="18" charset="0"/>
                      </a:rPr>
                      <m:t>180</m:t>
                    </m:r>
                    <m: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l-GR" dirty="0"/>
                  <a:t> μηχανικές μοίρες (1/2 περιφέρειας διακένου):</a:t>
                </a:r>
              </a:p>
              <a:p>
                <a:pPr lvl="1"/>
                <a:r>
                  <a:rPr lang="el-GR" dirty="0"/>
                  <a:t>Κάθε φάση έχει 2 ομάδες πηνίων (βήματος </a:t>
                </a:r>
                <a14:m>
                  <m:oMath xmlns:m="http://schemas.openxmlformats.org/officeDocument/2006/math">
                    <m:r>
                      <a:rPr lang="el-GR" i="1">
                        <a:latin typeface="Cambria Math" panose="02040503050406030204" pitchFamily="18" charset="0"/>
                      </a:rPr>
                      <m:t>9</m:t>
                    </m:r>
                    <m:r>
                      <a:rPr lang="el-GR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l-GR" dirty="0"/>
                  <a:t>)</a:t>
                </a:r>
              </a:p>
              <a:p>
                <a:pPr lvl="1"/>
                <a:r>
                  <a:rPr lang="el-GR" dirty="0"/>
                  <a:t>Τα πηνία διαδοχικών φάσεων απέχουν 60 μηχανικές μοίρες</a:t>
                </a:r>
              </a:p>
            </p:txBody>
          </p:sp>
        </mc:Choice>
        <mc:Fallback xmlns="">
          <p:sp>
            <p:nvSpPr>
              <p:cNvPr id="4" name="Θέση περιεχομένου 2">
                <a:extLst>
                  <a:ext uri="{FF2B5EF4-FFF2-40B4-BE49-F238E27FC236}">
                    <a16:creationId xmlns:a16="http://schemas.microsoft.com/office/drawing/2014/main" id="{E5112C83-295A-4385-BE27-14F837D6A5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18124" y="1600200"/>
                <a:ext cx="4743450" cy="4419600"/>
              </a:xfrm>
              <a:prstGeom prst="rect">
                <a:avLst/>
              </a:prstGeom>
              <a:blipFill>
                <a:blip r:embed="rId3"/>
                <a:stretch>
                  <a:fillRect l="-1157" t="-690" r="-192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380903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A5EFC6A-ED5D-4E29-AA60-8482FB49A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Ανάπτυξη τάσεων στο τύλιγμα στάτη</a:t>
            </a:r>
          </a:p>
        </p:txBody>
      </p:sp>
      <p:pic>
        <p:nvPicPr>
          <p:cNvPr id="4" name="induced_volt_1">
            <a:hlinkClick r:id="" action="ppaction://media"/>
            <a:extLst>
              <a:ext uri="{FF2B5EF4-FFF2-40B4-BE49-F238E27FC236}">
                <a16:creationId xmlns:a16="http://schemas.microsoft.com/office/drawing/2014/main" id="{16580791-6A04-4301-97F5-39070105BF3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0200" y="1447800"/>
            <a:ext cx="6583363" cy="4114800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FE273B1-ACB9-4212-B188-3CECD788C2CC}"/>
                  </a:ext>
                </a:extLst>
              </p:cNvPr>
              <p:cNvSpPr txBox="1"/>
              <p:nvPr/>
            </p:nvSpPr>
            <p:spPr>
              <a:xfrm>
                <a:off x="1600200" y="5737368"/>
                <a:ext cx="6754813" cy="6363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 algn="ctr">
                  <a:buNone/>
                </a:pPr>
                <a:r>
                  <a:rPr lang="el-GR" dirty="0"/>
                  <a:t>Ενδεικνύμενη τιμή ανά φάση:</a:t>
                </a:r>
                <a14:m>
                  <m:oMath xmlns:m="http://schemas.openxmlformats.org/officeDocument/2006/math">
                    <m:r>
                      <a:rPr lang="el-GR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r>
                      <a:rPr lang="el-GR" b="0" i="1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m:rPr>
                        <m:sty m:val="p"/>
                      </m:rPr>
                      <a:rPr lang="el-GR" b="0" i="0" smtClean="0">
                        <a:latin typeface="Cambria Math" panose="02040503050406030204" pitchFamily="18" charset="0"/>
                      </a:rPr>
                      <m:t>Φ</m:t>
                    </m:r>
                  </m:oMath>
                </a14:m>
                <a:endParaRPr lang="el-GR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FE273B1-ACB9-4212-B188-3CECD788C2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0" y="5737368"/>
                <a:ext cx="6754813" cy="636393"/>
              </a:xfrm>
              <a:prstGeom prst="rect">
                <a:avLst/>
              </a:prstGeom>
              <a:blipFill>
                <a:blip r:embed="rId5"/>
                <a:stretch>
                  <a:fillRect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45836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1472D38-8D02-494A-8F62-A4FB117A8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ΜΕΔ 1Φ τυλίγματος: Παλλόμενο πεδίο στο διάκενο</a:t>
            </a:r>
          </a:p>
        </p:txBody>
      </p:sp>
      <p:pic>
        <p:nvPicPr>
          <p:cNvPr id="4" name="single_phase_wave_conc">
            <a:hlinkClick r:id="" action="ppaction://media"/>
            <a:extLst>
              <a:ext uri="{FF2B5EF4-FFF2-40B4-BE49-F238E27FC236}">
                <a16:creationId xmlns:a16="http://schemas.microsoft.com/office/drawing/2014/main" id="{E36F99FD-E8C2-468D-B32C-8B3DA9BADC8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60525" y="1981200"/>
            <a:ext cx="6583363" cy="4114800"/>
          </a:xfrm>
        </p:spPr>
      </p:pic>
    </p:spTree>
    <p:extLst>
      <p:ext uri="{BB962C8B-B14F-4D97-AF65-F5344CB8AC3E}">
        <p14:creationId xmlns:p14="http://schemas.microsoft.com/office/powerpoint/2010/main" val="2012057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33218A3-1C6F-4198-AB6C-31DC415A5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ΜΕΔ 1Φ κατανεμημένου τυλίγματος (σε 5 αύλακες)</a:t>
            </a:r>
          </a:p>
        </p:txBody>
      </p:sp>
      <p:pic>
        <p:nvPicPr>
          <p:cNvPr id="4" name="single_phase_wave_distr">
            <a:hlinkClick r:id="" action="ppaction://media"/>
            <a:extLst>
              <a:ext uri="{FF2B5EF4-FFF2-40B4-BE49-F238E27FC236}">
                <a16:creationId xmlns:a16="http://schemas.microsoft.com/office/drawing/2014/main" id="{0CC6FC7C-8AD4-4D50-A710-D81866DA37A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60525" y="1828800"/>
            <a:ext cx="6583363" cy="4114800"/>
          </a:xfrm>
        </p:spPr>
      </p:pic>
    </p:spTree>
    <p:extLst>
      <p:ext uri="{BB962C8B-B14F-4D97-AF65-F5344CB8AC3E}">
        <p14:creationId xmlns:p14="http://schemas.microsoft.com/office/powerpoint/2010/main" val="4239055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43B48D2-2DA2-431F-AF7D-8BA08D25C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ΜΕΔ 3Φ τυλίγματος</a:t>
            </a:r>
            <a:r>
              <a:rPr lang="en-US" dirty="0"/>
              <a:t>: </a:t>
            </a:r>
            <a:r>
              <a:rPr lang="el-GR" dirty="0"/>
              <a:t>Στρεφόμενο πεδίο στο διάκενο</a:t>
            </a:r>
          </a:p>
        </p:txBody>
      </p:sp>
      <p:pic>
        <p:nvPicPr>
          <p:cNvPr id="4" name="rot_mag_field_1">
            <a:hlinkClick r:id="" action="ppaction://media"/>
            <a:extLst>
              <a:ext uri="{FF2B5EF4-FFF2-40B4-BE49-F238E27FC236}">
                <a16:creationId xmlns:a16="http://schemas.microsoft.com/office/drawing/2014/main" id="{8AEBA278-E42C-47AE-89C6-935F929B7A4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28800" y="1524000"/>
            <a:ext cx="6583363" cy="4114800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C1AF889-5D0E-4C64-ADDF-DB6D252EB35F}"/>
                  </a:ext>
                </a:extLst>
              </p:cNvPr>
              <p:cNvSpPr txBox="1"/>
              <p:nvPr/>
            </p:nvSpPr>
            <p:spPr>
              <a:xfrm>
                <a:off x="1295400" y="5715000"/>
                <a:ext cx="7315200" cy="6317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l-GR" dirty="0"/>
                  <a:t>Πεδίο στρεφόμενο με τη σύγχρονη ταχύτητα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l-G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/2</m:t>
                        </m:r>
                      </m:den>
                    </m:f>
                  </m:oMath>
                </a14:m>
                <a:endParaRPr lang="el-GR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C1AF889-5D0E-4C64-ADDF-DB6D252EB3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5715000"/>
                <a:ext cx="7315200" cy="631776"/>
              </a:xfrm>
              <a:prstGeom prst="rect">
                <a:avLst/>
              </a:prstGeom>
              <a:blipFill>
                <a:blip r:embed="rId5"/>
                <a:stretch>
                  <a:fillRect l="-1333" t="-971" b="-9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EBCFB91-4C86-4637-B90C-99455921C0F8}"/>
                  </a:ext>
                </a:extLst>
              </p14:cNvPr>
              <p14:cNvContentPartPr/>
              <p14:nvPr/>
            </p14:nvContentPartPr>
            <p14:xfrm>
              <a:off x="3624840" y="3052800"/>
              <a:ext cx="360" cy="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EBCFB91-4C86-4637-B90C-99455921C0F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615480" y="304344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67707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6692806-618F-4328-B509-6CE7DF2A8BCB}"/>
              </a:ext>
            </a:extLst>
          </p:cNvPr>
          <p:cNvSpPr/>
          <p:nvPr/>
        </p:nvSpPr>
        <p:spPr>
          <a:xfrm>
            <a:off x="380900" y="4424643"/>
            <a:ext cx="9144200" cy="105018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26A06AA2-F428-49A6-9A7A-F84EE0146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457200"/>
            <a:ext cx="8420100" cy="1143000"/>
          </a:xfrm>
        </p:spPr>
        <p:txBody>
          <a:bodyPr/>
          <a:lstStyle/>
          <a:p>
            <a:r>
              <a:rPr lang="el-GR" dirty="0"/>
              <a:t>Ανάπτυξη ροπής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Θέση περιεχομένου 3">
                <a:extLst>
                  <a:ext uri="{FF2B5EF4-FFF2-40B4-BE49-F238E27FC236}">
                    <a16:creationId xmlns:a16="http://schemas.microsoft.com/office/drawing/2014/main" id="{8CCCAB56-F224-440B-BABE-05C773088DCD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4648200" y="1463675"/>
                <a:ext cx="4724400" cy="2708652"/>
              </a:xfrm>
            </p:spPr>
            <p:txBody>
              <a:bodyPr/>
              <a:lstStyle/>
              <a:p>
                <a:pPr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l-GR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l-GR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l-GR" dirty="0"/>
                  <a:t> διανύσματα χώρου των πεδίων (ΜΕΔ) στάτη και δρομέα</a:t>
                </a:r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l-GR" dirty="0"/>
                  <a:t>Σε μόνιμη κατάσταση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l-GR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l-GR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l-GR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l-G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i="1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𝑠𝑟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  <a:r>
                  <a:rPr lang="el-GR" dirty="0"/>
                  <a:t>σταθερά →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l-GR" i="1">
                        <a:latin typeface="Cambria Math" panose="02040503050406030204" pitchFamily="18" charset="0"/>
                      </a:rPr>
                      <m:t>𝜎𝜏𝛼𝜃</m:t>
                    </m:r>
                    <m:r>
                      <a:rPr lang="el-GR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l-GR" dirty="0"/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l-GR" dirty="0"/>
                  <a:t>Λειτουργία κινητήρα-γεννήτριας:</a:t>
                </a:r>
                <a:endParaRPr lang="en-US" dirty="0"/>
              </a:p>
              <a:p>
                <a:pPr marL="628650" lvl="1" indent="-274638"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l-GR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l-GR" dirty="0"/>
                  <a:t> προηγείται της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l-GR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l-GR" dirty="0"/>
                  <a:t>: Κινητήρας</a:t>
                </a:r>
              </a:p>
              <a:p>
                <a:pPr marL="628650" lvl="1" indent="-274638"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l-GR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l-GR" dirty="0"/>
                  <a:t> έπεται της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l-GR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l-GR" dirty="0"/>
                  <a:t>: Γεννήτρια</a:t>
                </a:r>
              </a:p>
              <a:p>
                <a:endParaRPr lang="el-GR" dirty="0"/>
              </a:p>
            </p:txBody>
          </p:sp>
        </mc:Choice>
        <mc:Fallback xmlns="">
          <p:sp>
            <p:nvSpPr>
              <p:cNvPr id="4" name="Θέση περιεχομένου 3">
                <a:extLst>
                  <a:ext uri="{FF2B5EF4-FFF2-40B4-BE49-F238E27FC236}">
                    <a16:creationId xmlns:a16="http://schemas.microsoft.com/office/drawing/2014/main" id="{8CCCAB56-F224-440B-BABE-05C773088DC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648200" y="1463675"/>
                <a:ext cx="4724400" cy="2708652"/>
              </a:xfrm>
              <a:blipFill>
                <a:blip r:embed="rId2"/>
                <a:stretch>
                  <a:fillRect l="-1161" t="-901" r="-19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Εικόνα 4">
            <a:extLst>
              <a:ext uri="{FF2B5EF4-FFF2-40B4-BE49-F238E27FC236}">
                <a16:creationId xmlns:a16="http://schemas.microsoft.com/office/drawing/2014/main" id="{CB83DA55-BDFB-4E03-9B68-A816D8B4FC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160458"/>
            <a:ext cx="3924920" cy="30480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CCD5942-6F5B-4BE4-9FFB-99C9D07D8AEF}"/>
                  </a:ext>
                </a:extLst>
              </p:cNvPr>
              <p:cNvSpPr txBox="1"/>
              <p:nvPr/>
            </p:nvSpPr>
            <p:spPr>
              <a:xfrm>
                <a:off x="914400" y="3758204"/>
                <a:ext cx="533400" cy="4682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l-GR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</m:oMath>
                  </m:oMathPara>
                </a14:m>
                <a:endParaRPr lang="el-GR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CCD5942-6F5B-4BE4-9FFB-99C9D07D8A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3758204"/>
                <a:ext cx="533400" cy="468270"/>
              </a:xfrm>
              <a:prstGeom prst="rect">
                <a:avLst/>
              </a:prstGeom>
              <a:blipFill>
                <a:blip r:embed="rId4"/>
                <a:stretch>
                  <a:fillRect t="-7895" r="-15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41E42B8-5CE7-402B-92FE-853176DC1855}"/>
                  </a:ext>
                </a:extLst>
              </p:cNvPr>
              <p:cNvSpPr txBox="1"/>
              <p:nvPr/>
            </p:nvSpPr>
            <p:spPr>
              <a:xfrm>
                <a:off x="3657600" y="2067673"/>
                <a:ext cx="533400" cy="4682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l-GR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el-GR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41E42B8-5CE7-402B-92FE-853176DC18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7600" y="2067673"/>
                <a:ext cx="533400" cy="468270"/>
              </a:xfrm>
              <a:prstGeom prst="rect">
                <a:avLst/>
              </a:prstGeom>
              <a:blipFill>
                <a:blip r:embed="rId5"/>
                <a:stretch>
                  <a:fillRect t="-7792" r="-170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182D8AB-EE19-4DD8-AAC4-C805B005DE20}"/>
                  </a:ext>
                </a:extLst>
              </p:cNvPr>
              <p:cNvSpPr txBox="1"/>
              <p:nvPr/>
            </p:nvSpPr>
            <p:spPr>
              <a:xfrm>
                <a:off x="4191620" y="3802313"/>
                <a:ext cx="533400" cy="4682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l-GR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𝑠𝑟</m:t>
                          </m:r>
                        </m:sub>
                      </m:sSub>
                    </m:oMath>
                  </m:oMathPara>
                </a14:m>
                <a:endParaRPr lang="el-GR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182D8AB-EE19-4DD8-AAC4-C805B005DE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1620" y="3802313"/>
                <a:ext cx="533400" cy="468270"/>
              </a:xfrm>
              <a:prstGeom prst="rect">
                <a:avLst/>
              </a:prstGeom>
              <a:blipFill>
                <a:blip r:embed="rId6"/>
                <a:stretch>
                  <a:fillRect l="-3448" t="-7792" r="-91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21963BC-45EC-4620-ABD0-B740BEFD7060}"/>
                  </a:ext>
                </a:extLst>
              </p:cNvPr>
              <p:cNvSpPr txBox="1"/>
              <p:nvPr/>
            </p:nvSpPr>
            <p:spPr>
              <a:xfrm>
                <a:off x="1081726" y="2220509"/>
                <a:ext cx="3810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1800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𝑠𝑟</m:t>
                          </m:r>
                        </m:sub>
                      </m:sSub>
                    </m:oMath>
                  </m:oMathPara>
                </a14:m>
                <a:endParaRPr lang="el-GR" sz="18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21963BC-45EC-4620-ABD0-B740BEFD70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1726" y="2220509"/>
                <a:ext cx="381000" cy="369332"/>
              </a:xfrm>
              <a:prstGeom prst="rect">
                <a:avLst/>
              </a:prstGeom>
              <a:blipFill>
                <a:blip r:embed="rId7"/>
                <a:stretch>
                  <a:fillRect r="-126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5CD6095-721C-4515-8E95-FF4182646366}"/>
                  </a:ext>
                </a:extLst>
              </p:cNvPr>
              <p:cNvSpPr txBox="1"/>
              <p:nvPr/>
            </p:nvSpPr>
            <p:spPr>
              <a:xfrm>
                <a:off x="2991160" y="1896457"/>
                <a:ext cx="3810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1800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𝑠𝑟</m:t>
                          </m:r>
                        </m:sub>
                      </m:sSub>
                    </m:oMath>
                  </m:oMathPara>
                </a14:m>
                <a:endParaRPr lang="el-GR" sz="18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5CD6095-721C-4515-8E95-FF41826463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1160" y="1896457"/>
                <a:ext cx="381000" cy="369332"/>
              </a:xfrm>
              <a:prstGeom prst="rect">
                <a:avLst/>
              </a:prstGeom>
              <a:blipFill>
                <a:blip r:embed="rId8"/>
                <a:stretch>
                  <a:fillRect r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2AE5540-E29E-4856-BC55-8D757A1351C3}"/>
                  </a:ext>
                </a:extLst>
              </p:cNvPr>
              <p:cNvSpPr txBox="1"/>
              <p:nvPr/>
            </p:nvSpPr>
            <p:spPr>
              <a:xfrm>
                <a:off x="1144964" y="2600066"/>
                <a:ext cx="3810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1800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</m:oMath>
                  </m:oMathPara>
                </a14:m>
                <a:endParaRPr lang="el-GR" sz="18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2AE5540-E29E-4856-BC55-8D757A1351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4964" y="2600066"/>
                <a:ext cx="381000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343F94E-9871-4901-9EC7-215A9F979329}"/>
                  </a:ext>
                </a:extLst>
              </p:cNvPr>
              <p:cNvSpPr txBox="1"/>
              <p:nvPr/>
            </p:nvSpPr>
            <p:spPr>
              <a:xfrm>
                <a:off x="3655243" y="3295627"/>
                <a:ext cx="3810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1800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</m:oMath>
                  </m:oMathPara>
                </a14:m>
                <a:endParaRPr lang="el-GR" sz="18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343F94E-9871-4901-9EC7-215A9F9793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5243" y="3295627"/>
                <a:ext cx="381000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F9A3B08-EAEB-4E1F-98C3-874C10D6BE83}"/>
                  </a:ext>
                </a:extLst>
              </p:cNvPr>
              <p:cNvSpPr txBox="1"/>
              <p:nvPr/>
            </p:nvSpPr>
            <p:spPr>
              <a:xfrm>
                <a:off x="2179163" y="2499792"/>
                <a:ext cx="3810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1800" b="0" i="1" smtClean="0">
                          <a:latin typeface="Cambria Math" panose="02040503050406030204" pitchFamily="18" charset="0"/>
                        </a:rPr>
                        <m:t>𝜔</m:t>
                      </m:r>
                    </m:oMath>
                  </m:oMathPara>
                </a14:m>
                <a:endParaRPr lang="el-GR" sz="18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F9A3B08-EAEB-4E1F-98C3-874C10D6BE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9163" y="2499792"/>
                <a:ext cx="381000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53299FF-837F-4AC0-9229-2AA359C91FDE}"/>
                  </a:ext>
                </a:extLst>
              </p:cNvPr>
              <p:cNvSpPr txBox="1"/>
              <p:nvPr/>
            </p:nvSpPr>
            <p:spPr>
              <a:xfrm rot="20335496">
                <a:off x="635124" y="1398602"/>
                <a:ext cx="2762690" cy="3742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𝑠𝑖𝑛</m:t>
                      </m:r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1800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𝑠𝑟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𝑠𝑟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𝑠𝑖𝑛</m:t>
                      </m:r>
                      <m:sSub>
                        <m:sSubPr>
                          <m:ctrlPr>
                            <a:rPr lang="el-GR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1800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</m:oMath>
                  </m:oMathPara>
                </a14:m>
                <a:endParaRPr lang="el-GR" sz="18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53299FF-837F-4AC0-9229-2AA359C91F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335496">
                <a:off x="635124" y="1398602"/>
                <a:ext cx="2762690" cy="37427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79298F9-0312-45C4-BEFA-358C86490ED7}"/>
                  </a:ext>
                </a:extLst>
              </p:cNvPr>
              <p:cNvSpPr txBox="1"/>
              <p:nvPr/>
            </p:nvSpPr>
            <p:spPr>
              <a:xfrm>
                <a:off x="228600" y="4569006"/>
                <a:ext cx="3962400" cy="7306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⋅</m:t>
                      </m:r>
                      <m:f>
                        <m:fPr>
                          <m:ctrlPr>
                            <a:rPr lang="el-GR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l-GR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l-GR" sz="2000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l-GR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l-GR" sz="2000" i="1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𝑟𝑙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𝑔</m:t>
                          </m:r>
                        </m:den>
                      </m:f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𝑠𝑖𝑛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2000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𝑠𝑟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79298F9-0312-45C4-BEFA-358C86490E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4569006"/>
                <a:ext cx="3962400" cy="73064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80D7944-AAA3-48BC-A250-EC5AB3973168}"/>
                  </a:ext>
                </a:extLst>
              </p:cNvPr>
              <p:cNvSpPr txBox="1"/>
              <p:nvPr/>
            </p:nvSpPr>
            <p:spPr>
              <a:xfrm>
                <a:off x="3345122" y="4500889"/>
                <a:ext cx="315287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𝑠𝑖𝑛</m:t>
                      </m:r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1800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𝑠𝑟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𝑠𝑟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𝑠𝑖𝑛</m:t>
                      </m:r>
                      <m:sSub>
                        <m:sSubPr>
                          <m:ctrlPr>
                            <a:rPr lang="el-GR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1800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</m:oMath>
                  </m:oMathPara>
                </a14:m>
                <a:endParaRPr lang="en-US" sz="1800" i="1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80D7944-AAA3-48BC-A250-EC5AB39731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5122" y="4500889"/>
                <a:ext cx="3152876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EA2FF38-0F8A-463A-A442-546E3D15E984}"/>
                  </a:ext>
                </a:extLst>
              </p:cNvPr>
              <p:cNvSpPr txBox="1"/>
              <p:nvPr/>
            </p:nvSpPr>
            <p:spPr>
              <a:xfrm>
                <a:off x="5828220" y="4569006"/>
                <a:ext cx="3696880" cy="7306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𝑃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000" i="1">
                          <a:latin typeface="Cambria Math" panose="02040503050406030204" pitchFamily="18" charset="0"/>
                        </a:rPr>
                        <m:t>⋅</m:t>
                      </m:r>
                      <m:f>
                        <m:fPr>
                          <m:ctrlPr>
                            <a:rPr lang="el-GR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l-GR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l-GR" sz="2000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l-GR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l-GR" sz="2000" i="1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𝑟𝑙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𝑔</m:t>
                          </m:r>
                        </m:den>
                      </m:f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𝑠𝑖𝑛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2000" i="1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EA2FF38-0F8A-463A-A442-546E3D15E9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8220" y="4569006"/>
                <a:ext cx="3696880" cy="730649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C223171-8F40-4BBF-8585-BCDDE9466E74}"/>
              </a:ext>
            </a:extLst>
          </p:cNvPr>
          <p:cNvCxnSpPr>
            <a:cxnSpLocks/>
          </p:cNvCxnSpPr>
          <p:nvPr/>
        </p:nvCxnSpPr>
        <p:spPr>
          <a:xfrm flipV="1">
            <a:off x="4036243" y="4998194"/>
            <a:ext cx="1791977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Θέση περιεχομένου 2">
                <a:extLst>
                  <a:ext uri="{FF2B5EF4-FFF2-40B4-BE49-F238E27FC236}">
                    <a16:creationId xmlns:a16="http://schemas.microsoft.com/office/drawing/2014/main" id="{F0090C20-96F0-4483-85CB-84A16289D3FB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380900" y="5525473"/>
                <a:ext cx="4133850" cy="868733"/>
              </a:xfrm>
              <a:prstGeom prst="rect">
                <a:avLst/>
              </a:prstGeom>
              <a:solidFill>
                <a:srgbClr val="FFC000"/>
              </a:solidFill>
              <a:ln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fontAlgn="base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742950" indent="-285750" algn="l" rtl="0" fontAlgn="base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1143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600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20574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l-G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el-G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𝛷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𝑠𝑟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𝑠𝑖𝑛</m:t>
                      </m:r>
                      <m:sSub>
                        <m:sSubPr>
                          <m:ctrlPr>
                            <a:rPr lang="el-G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</m:oMath>
                  </m:oMathPara>
                </a14:m>
                <a:endParaRPr lang="en-US" i="1" dirty="0">
                  <a:solidFill>
                    <a:schemeClr val="tx1"/>
                  </a:solidFill>
                </a:endParaRPr>
              </a:p>
              <a:p>
                <a:pPr marL="0" indent="0">
                  <a:buFontTx/>
                  <a:buNone/>
                </a:pPr>
                <a:endParaRPr lang="en-US" i="1" dirty="0">
                  <a:solidFill>
                    <a:schemeClr val="tx1"/>
                  </a:solidFill>
                </a:endParaRPr>
              </a:p>
              <a:p>
                <a:pPr marL="0" indent="0">
                  <a:buFontTx/>
                  <a:buNone/>
                </a:pPr>
                <a:endParaRPr lang="el-GR" i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Θέση περιεχομένου 2">
                <a:extLst>
                  <a:ext uri="{FF2B5EF4-FFF2-40B4-BE49-F238E27FC236}">
                    <a16:creationId xmlns:a16="http://schemas.microsoft.com/office/drawing/2014/main" id="{F0090C20-96F0-4483-85CB-84A16289D3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0900" y="5525473"/>
                <a:ext cx="4133850" cy="868733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C1012E3-DFF4-4F39-A6B3-32040FBFC1C6}"/>
                  </a:ext>
                </a:extLst>
              </p:cNvPr>
              <p:cNvSpPr txBox="1"/>
              <p:nvPr/>
            </p:nvSpPr>
            <p:spPr>
              <a:xfrm>
                <a:off x="4761420" y="5910034"/>
                <a:ext cx="2133600" cy="4841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num>
                      <m:den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l-GR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: </m:t>
                    </m:r>
                  </m:oMath>
                </a14:m>
                <a:r>
                  <a:rPr lang="el-GR" sz="1600" dirty="0">
                    <a:latin typeface="+mj-lt"/>
                  </a:rPr>
                  <a:t>Ζεύγη πόλων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C1012E3-DFF4-4F39-A6B3-32040FBFC1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1420" y="5910034"/>
                <a:ext cx="2133600" cy="484172"/>
              </a:xfrm>
              <a:prstGeom prst="rect">
                <a:avLst/>
              </a:prstGeom>
              <a:blipFill>
                <a:blip r:embed="rId17"/>
                <a:stretch>
                  <a:fillRect b="-1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9902807-F5FC-44BF-9C88-49A0EFFD4CA6}"/>
                  </a:ext>
                </a:extLst>
              </p:cNvPr>
              <p:cNvSpPr txBox="1"/>
              <p:nvPr/>
            </p:nvSpPr>
            <p:spPr>
              <a:xfrm>
                <a:off x="4648200" y="5562600"/>
                <a:ext cx="327598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l-GR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𝛷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𝑠𝑟</m:t>
                        </m:r>
                      </m:sub>
                    </m:sSub>
                  </m:oMath>
                </a14:m>
                <a:r>
                  <a:rPr lang="el-GR" sz="1600" dirty="0">
                    <a:latin typeface="+mj-lt"/>
                  </a:rPr>
                  <a:t>: Ολική ροή ανά πόλο</a:t>
                </a: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9902807-F5FC-44BF-9C88-49A0EFFD4C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8200" y="5562600"/>
                <a:ext cx="3275980" cy="338554"/>
              </a:xfrm>
              <a:prstGeom prst="rect">
                <a:avLst/>
              </a:prstGeom>
              <a:blipFill>
                <a:blip r:embed="rId18"/>
                <a:stretch>
                  <a:fillRect t="-5455" b="-2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319002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CEA3C33C-ACD4-49C6-BBB0-426353A546DD}"/>
              </a:ext>
            </a:extLst>
          </p:cNvPr>
          <p:cNvSpPr/>
          <p:nvPr/>
        </p:nvSpPr>
        <p:spPr>
          <a:xfrm>
            <a:off x="457200" y="4876800"/>
            <a:ext cx="8981304" cy="131766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609D762E-D566-4C09-B784-B81CCF77AE37}"/>
              </a:ext>
            </a:extLst>
          </p:cNvPr>
          <p:cNvSpPr/>
          <p:nvPr/>
        </p:nvSpPr>
        <p:spPr>
          <a:xfrm rot="13370937">
            <a:off x="5635538" y="2490052"/>
            <a:ext cx="2552083" cy="720271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56D27BE4-3388-4AB3-84B4-04C843E3C637}"/>
              </a:ext>
            </a:extLst>
          </p:cNvPr>
          <p:cNvSpPr/>
          <p:nvPr/>
        </p:nvSpPr>
        <p:spPr>
          <a:xfrm rot="18663895">
            <a:off x="1157728" y="2776107"/>
            <a:ext cx="2552083" cy="720271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26A06AA2-F428-49A6-9A7A-F84EE0146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457200"/>
            <a:ext cx="8420100" cy="1143000"/>
          </a:xfrm>
        </p:spPr>
        <p:txBody>
          <a:bodyPr/>
          <a:lstStyle/>
          <a:p>
            <a:r>
              <a:rPr lang="el-GR" dirty="0"/>
              <a:t>Λειτουργία κινητήρα-γεννήτριας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4DFC021-4FED-4FB6-8679-4BF578525B66}"/>
              </a:ext>
            </a:extLst>
          </p:cNvPr>
          <p:cNvCxnSpPr>
            <a:cxnSpLocks/>
          </p:cNvCxnSpPr>
          <p:nvPr/>
        </p:nvCxnSpPr>
        <p:spPr>
          <a:xfrm>
            <a:off x="2405640" y="3179945"/>
            <a:ext cx="2133600" cy="1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05801D2D-9531-4D29-8CE5-3C0D0E2238F4}"/>
                  </a:ext>
                </a:extLst>
              </p:cNvPr>
              <p:cNvSpPr txBox="1"/>
              <p:nvPr/>
            </p:nvSpPr>
            <p:spPr>
              <a:xfrm>
                <a:off x="4434079" y="2665907"/>
                <a:ext cx="533400" cy="4682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l-GR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el-GR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05801D2D-9531-4D29-8CE5-3C0D0E2238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4079" y="2665907"/>
                <a:ext cx="533400" cy="468270"/>
              </a:xfrm>
              <a:prstGeom prst="rect">
                <a:avLst/>
              </a:prstGeom>
              <a:blipFill>
                <a:blip r:embed="rId2"/>
                <a:stretch>
                  <a:fillRect t="-7792" r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145D521-84A8-485F-8D11-CAAD94E3977E}"/>
              </a:ext>
            </a:extLst>
          </p:cNvPr>
          <p:cNvCxnSpPr>
            <a:cxnSpLocks/>
          </p:cNvCxnSpPr>
          <p:nvPr/>
        </p:nvCxnSpPr>
        <p:spPr>
          <a:xfrm flipV="1">
            <a:off x="2405640" y="1570406"/>
            <a:ext cx="1435865" cy="160954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8C971C6-425D-4E37-99F1-082ACA9DB233}"/>
                  </a:ext>
                </a:extLst>
              </p:cNvPr>
              <p:cNvSpPr txBox="1"/>
              <p:nvPr/>
            </p:nvSpPr>
            <p:spPr>
              <a:xfrm>
                <a:off x="3823333" y="1316310"/>
                <a:ext cx="533400" cy="4682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l-GR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</m:oMath>
                  </m:oMathPara>
                </a14:m>
                <a:endParaRPr lang="el-GR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8C971C6-425D-4E37-99F1-082ACA9DB2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3333" y="1316310"/>
                <a:ext cx="533400" cy="468270"/>
              </a:xfrm>
              <a:prstGeom prst="rect">
                <a:avLst/>
              </a:prstGeom>
              <a:blipFill>
                <a:blip r:embed="rId3"/>
                <a:stretch>
                  <a:fillRect t="-7792" r="-170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B3E93117-9852-4E8E-9E30-16225865C19C}"/>
                  </a:ext>
                </a:extLst>
              </p:cNvPr>
              <p:cNvSpPr txBox="1"/>
              <p:nvPr/>
            </p:nvSpPr>
            <p:spPr>
              <a:xfrm>
                <a:off x="2759185" y="2806025"/>
                <a:ext cx="109845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1800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𝑠𝑟</m:t>
                          </m:r>
                        </m:sub>
                      </m:sSub>
                      <m:r>
                        <a:rPr lang="el-GR" sz="1800" b="0" i="1" smtClean="0">
                          <a:latin typeface="Cambria Math" panose="02040503050406030204" pitchFamily="18" charset="0"/>
                        </a:rPr>
                        <m:t>&lt;0</m:t>
                      </m:r>
                    </m:oMath>
                  </m:oMathPara>
                </a14:m>
                <a:endParaRPr lang="el-GR" sz="1800" dirty="0"/>
              </a:p>
            </p:txBody>
          </p:sp>
        </mc:Choice>
        <mc:Fallback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B3E93117-9852-4E8E-9E30-16225865C1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9185" y="2806025"/>
                <a:ext cx="1098453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Arc 34">
            <a:extLst>
              <a:ext uri="{FF2B5EF4-FFF2-40B4-BE49-F238E27FC236}">
                <a16:creationId xmlns:a16="http://schemas.microsoft.com/office/drawing/2014/main" id="{FFCBAED4-AF83-4DA8-9CDE-1D94781B3B51}"/>
              </a:ext>
            </a:extLst>
          </p:cNvPr>
          <p:cNvSpPr/>
          <p:nvPr/>
        </p:nvSpPr>
        <p:spPr>
          <a:xfrm flipV="1">
            <a:off x="2072476" y="2798114"/>
            <a:ext cx="802497" cy="676260"/>
          </a:xfrm>
          <a:prstGeom prst="arc">
            <a:avLst>
              <a:gd name="adj1" fmla="val 21175633"/>
              <a:gd name="adj2" fmla="val 3303565"/>
            </a:avLst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7A50BA4-562C-4940-A4E4-1973CDAF4ACD}"/>
              </a:ext>
            </a:extLst>
          </p:cNvPr>
          <p:cNvCxnSpPr>
            <a:cxnSpLocks/>
          </p:cNvCxnSpPr>
          <p:nvPr/>
        </p:nvCxnSpPr>
        <p:spPr>
          <a:xfrm flipV="1">
            <a:off x="6751611" y="2658412"/>
            <a:ext cx="2102414" cy="8841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23E38A87-A1A3-48FA-B66C-143F472F51D9}"/>
                  </a:ext>
                </a:extLst>
              </p:cNvPr>
              <p:cNvSpPr txBox="1"/>
              <p:nvPr/>
            </p:nvSpPr>
            <p:spPr>
              <a:xfrm>
                <a:off x="8561755" y="2085797"/>
                <a:ext cx="533400" cy="4682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l-GR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el-GR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23E38A87-A1A3-48FA-B66C-143F472F51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61755" y="2085797"/>
                <a:ext cx="533400" cy="468270"/>
              </a:xfrm>
              <a:prstGeom prst="rect">
                <a:avLst/>
              </a:prstGeom>
              <a:blipFill>
                <a:blip r:embed="rId5"/>
                <a:stretch>
                  <a:fillRect t="-7792" r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33432EEE-6DAC-48F7-A378-2AE65F82E651}"/>
              </a:ext>
            </a:extLst>
          </p:cNvPr>
          <p:cNvCxnSpPr>
            <a:cxnSpLocks/>
          </p:cNvCxnSpPr>
          <p:nvPr/>
        </p:nvCxnSpPr>
        <p:spPr>
          <a:xfrm>
            <a:off x="6751611" y="2667254"/>
            <a:ext cx="1687121" cy="1468471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2E2D9984-B14F-4B86-8EAA-CE23E4B49145}"/>
                  </a:ext>
                </a:extLst>
              </p:cNvPr>
              <p:cNvSpPr txBox="1"/>
              <p:nvPr/>
            </p:nvSpPr>
            <p:spPr>
              <a:xfrm>
                <a:off x="8438732" y="3667455"/>
                <a:ext cx="533400" cy="4682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l-GR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</m:oMath>
                  </m:oMathPara>
                </a14:m>
                <a:endParaRPr lang="el-GR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2E2D9984-B14F-4B86-8EAA-CE23E4B491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8732" y="3667455"/>
                <a:ext cx="533400" cy="468270"/>
              </a:xfrm>
              <a:prstGeom prst="rect">
                <a:avLst/>
              </a:prstGeom>
              <a:blipFill>
                <a:blip r:embed="rId6"/>
                <a:stretch>
                  <a:fillRect t="-7895" r="-170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Arc 39">
            <a:extLst>
              <a:ext uri="{FF2B5EF4-FFF2-40B4-BE49-F238E27FC236}">
                <a16:creationId xmlns:a16="http://schemas.microsoft.com/office/drawing/2014/main" id="{B8A509DD-91EA-4C7E-A3DF-C741A6244021}"/>
              </a:ext>
            </a:extLst>
          </p:cNvPr>
          <p:cNvSpPr/>
          <p:nvPr/>
        </p:nvSpPr>
        <p:spPr>
          <a:xfrm rot="1809563">
            <a:off x="6827760" y="1873447"/>
            <a:ext cx="1630839" cy="2216573"/>
          </a:xfrm>
          <a:prstGeom prst="arc">
            <a:avLst>
              <a:gd name="adj1" fmla="val 17591471"/>
              <a:gd name="adj2" fmla="val 19870677"/>
            </a:avLst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5757328D-35DD-4CAE-9AC6-4EF279943C07}"/>
                  </a:ext>
                </a:extLst>
              </p:cNvPr>
              <p:cNvSpPr txBox="1"/>
              <p:nvPr/>
            </p:nvSpPr>
            <p:spPr>
              <a:xfrm>
                <a:off x="8511201" y="2797068"/>
                <a:ext cx="3810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1800" b="0" i="1" smtClean="0"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n-US" sz="1800" b="0" i="1" baseline="-25000" smtClean="0"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el-GR" sz="1800" baseline="-25000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5757328D-35DD-4CAE-9AC6-4EF279943C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1201" y="2797068"/>
                <a:ext cx="381000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16CE822F-2151-432E-8322-C046FD71A395}"/>
                  </a:ext>
                </a:extLst>
              </p:cNvPr>
              <p:cNvSpPr txBox="1"/>
              <p:nvPr/>
            </p:nvSpPr>
            <p:spPr>
              <a:xfrm>
                <a:off x="7116948" y="2701747"/>
                <a:ext cx="105246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1800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𝑠𝑟</m:t>
                          </m:r>
                        </m:sub>
                      </m:sSub>
                      <m:r>
                        <a:rPr lang="el-GR" sz="1800" b="0" i="1" smtClean="0">
                          <a:latin typeface="Cambria Math" panose="02040503050406030204" pitchFamily="18" charset="0"/>
                        </a:rPr>
                        <m:t>&gt;0</m:t>
                      </m:r>
                    </m:oMath>
                  </m:oMathPara>
                </a14:m>
                <a:endParaRPr lang="el-GR" sz="1800" dirty="0"/>
              </a:p>
            </p:txBody>
          </p:sp>
        </mc:Choice>
        <mc:Fallback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16CE822F-2151-432E-8322-C046FD71A3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6948" y="2701747"/>
                <a:ext cx="1052461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Arc 42">
            <a:extLst>
              <a:ext uri="{FF2B5EF4-FFF2-40B4-BE49-F238E27FC236}">
                <a16:creationId xmlns:a16="http://schemas.microsoft.com/office/drawing/2014/main" id="{DE844900-6572-4794-BB4D-D48E7A264D9E}"/>
              </a:ext>
            </a:extLst>
          </p:cNvPr>
          <p:cNvSpPr/>
          <p:nvPr/>
        </p:nvSpPr>
        <p:spPr>
          <a:xfrm rot="3303684">
            <a:off x="6484487" y="2320282"/>
            <a:ext cx="802497" cy="676260"/>
          </a:xfrm>
          <a:prstGeom prst="arc">
            <a:avLst>
              <a:gd name="adj1" fmla="val 18608397"/>
              <a:gd name="adj2" fmla="val 201931"/>
            </a:avLst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Arc 50">
            <a:extLst>
              <a:ext uri="{FF2B5EF4-FFF2-40B4-BE49-F238E27FC236}">
                <a16:creationId xmlns:a16="http://schemas.microsoft.com/office/drawing/2014/main" id="{441DD395-9128-4464-A0DD-6B1D48C83B28}"/>
              </a:ext>
            </a:extLst>
          </p:cNvPr>
          <p:cNvSpPr/>
          <p:nvPr/>
        </p:nvSpPr>
        <p:spPr>
          <a:xfrm rot="4010789">
            <a:off x="6496248" y="2582998"/>
            <a:ext cx="1630839" cy="2216573"/>
          </a:xfrm>
          <a:prstGeom prst="arc">
            <a:avLst>
              <a:gd name="adj1" fmla="val 17591471"/>
              <a:gd name="adj2" fmla="val 19870677"/>
            </a:avLst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8D7F0205-06A7-4E3A-8A0B-C5004757B186}"/>
                  </a:ext>
                </a:extLst>
              </p:cNvPr>
              <p:cNvSpPr txBox="1"/>
              <p:nvPr/>
            </p:nvSpPr>
            <p:spPr>
              <a:xfrm>
                <a:off x="7502947" y="4184568"/>
                <a:ext cx="104059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1800" b="0" i="1" smtClean="0"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l-GR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l-GR" sz="1800" b="0" i="1" smtClean="0"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n-US" sz="1800" b="0" i="1" baseline="-25000" smtClean="0"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el-GR" sz="1800" baseline="-25000" dirty="0"/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8D7F0205-06A7-4E3A-8A0B-C5004757B1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2947" y="4184568"/>
                <a:ext cx="1040598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Arc 52">
            <a:extLst>
              <a:ext uri="{FF2B5EF4-FFF2-40B4-BE49-F238E27FC236}">
                <a16:creationId xmlns:a16="http://schemas.microsoft.com/office/drawing/2014/main" id="{FF5AF58B-DB28-4FD2-9333-7E1B61AB8892}"/>
              </a:ext>
            </a:extLst>
          </p:cNvPr>
          <p:cNvSpPr/>
          <p:nvPr/>
        </p:nvSpPr>
        <p:spPr>
          <a:xfrm rot="1809563">
            <a:off x="2614372" y="2366087"/>
            <a:ext cx="1630839" cy="2216573"/>
          </a:xfrm>
          <a:prstGeom prst="arc">
            <a:avLst>
              <a:gd name="adj1" fmla="val 17591471"/>
              <a:gd name="adj2" fmla="val 19870677"/>
            </a:avLst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3731709C-9117-4AAB-AEE3-B299233A6FAC}"/>
                  </a:ext>
                </a:extLst>
              </p:cNvPr>
              <p:cNvSpPr txBox="1"/>
              <p:nvPr/>
            </p:nvSpPr>
            <p:spPr>
              <a:xfrm>
                <a:off x="4297813" y="3289708"/>
                <a:ext cx="3810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1800" b="0" i="1" smtClean="0"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n-US" sz="1800" b="0" i="1" baseline="-25000" smtClean="0"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el-GR" sz="1800" baseline="-25000" dirty="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3731709C-9117-4AAB-AEE3-B299233A6F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7813" y="3289708"/>
                <a:ext cx="381000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Arc 54">
            <a:extLst>
              <a:ext uri="{FF2B5EF4-FFF2-40B4-BE49-F238E27FC236}">
                <a16:creationId xmlns:a16="http://schemas.microsoft.com/office/drawing/2014/main" id="{C0026700-8439-4926-B46E-053C9FE04112}"/>
              </a:ext>
            </a:extLst>
          </p:cNvPr>
          <p:cNvSpPr/>
          <p:nvPr/>
        </p:nvSpPr>
        <p:spPr>
          <a:xfrm rot="20871239">
            <a:off x="2435906" y="1477196"/>
            <a:ext cx="1630839" cy="2216573"/>
          </a:xfrm>
          <a:prstGeom prst="arc">
            <a:avLst>
              <a:gd name="adj1" fmla="val 17591471"/>
              <a:gd name="adj2" fmla="val 19870677"/>
            </a:avLst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65C789D2-ADD6-443C-8A73-0D2E02F7184C}"/>
                  </a:ext>
                </a:extLst>
              </p:cNvPr>
              <p:cNvSpPr txBox="1"/>
              <p:nvPr/>
            </p:nvSpPr>
            <p:spPr>
              <a:xfrm>
                <a:off x="3729324" y="1932787"/>
                <a:ext cx="104059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1800" b="0" i="1" smtClean="0"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l-GR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l-GR" sz="1800" b="0" i="1" smtClean="0"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n-US" sz="1800" b="0" i="1" baseline="-25000" smtClean="0"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el-GR" sz="1800" baseline="-25000" dirty="0"/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65C789D2-ADD6-443C-8A73-0D2E02F718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9324" y="1932787"/>
                <a:ext cx="1040598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Arc 56">
            <a:extLst>
              <a:ext uri="{FF2B5EF4-FFF2-40B4-BE49-F238E27FC236}">
                <a16:creationId xmlns:a16="http://schemas.microsoft.com/office/drawing/2014/main" id="{4A2085D5-BF62-4AF7-B364-87CA0A54A4D8}"/>
              </a:ext>
            </a:extLst>
          </p:cNvPr>
          <p:cNvSpPr/>
          <p:nvPr/>
        </p:nvSpPr>
        <p:spPr>
          <a:xfrm rot="20044984">
            <a:off x="1852156" y="2012041"/>
            <a:ext cx="1630839" cy="2216573"/>
          </a:xfrm>
          <a:prstGeom prst="arc">
            <a:avLst>
              <a:gd name="adj1" fmla="val 17591471"/>
              <a:gd name="adj2" fmla="val 314585"/>
            </a:avLst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70CE17EF-0033-4B01-9D81-2A99CAAFC673}"/>
                  </a:ext>
                </a:extLst>
              </p:cNvPr>
              <p:cNvSpPr txBox="1"/>
              <p:nvPr/>
            </p:nvSpPr>
            <p:spPr>
              <a:xfrm>
                <a:off x="2055186" y="1652609"/>
                <a:ext cx="1040598" cy="3629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1" i="1" smtClean="0">
                          <a:latin typeface="Cambria Math" panose="02040503050406030204" pitchFamily="18" charset="0"/>
                        </a:rPr>
                        <m:t>𝑻</m:t>
                      </m:r>
                      <m:r>
                        <a:rPr lang="en-US" sz="1800" b="1" i="1" smtClean="0"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sz="1800" b="1" i="1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l-GR" sz="1800" b="1" baseline="-25000" dirty="0"/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70CE17EF-0033-4B01-9D81-2A99CAAFC6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5186" y="1652609"/>
                <a:ext cx="1040598" cy="36298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Arc 58">
            <a:extLst>
              <a:ext uri="{FF2B5EF4-FFF2-40B4-BE49-F238E27FC236}">
                <a16:creationId xmlns:a16="http://schemas.microsoft.com/office/drawing/2014/main" id="{FAE3E6D7-5725-4A07-BED3-A837B7773C45}"/>
              </a:ext>
            </a:extLst>
          </p:cNvPr>
          <p:cNvSpPr/>
          <p:nvPr/>
        </p:nvSpPr>
        <p:spPr>
          <a:xfrm rot="12004317" flipH="1">
            <a:off x="6308856" y="1670389"/>
            <a:ext cx="1630839" cy="2216573"/>
          </a:xfrm>
          <a:prstGeom prst="arc">
            <a:avLst>
              <a:gd name="adj1" fmla="val 17591471"/>
              <a:gd name="adj2" fmla="val 314585"/>
            </a:avLst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A6749197-688D-4D5E-9B3F-93CF452FDFF6}"/>
                  </a:ext>
                </a:extLst>
              </p:cNvPr>
              <p:cNvSpPr txBox="1"/>
              <p:nvPr/>
            </p:nvSpPr>
            <p:spPr>
              <a:xfrm>
                <a:off x="6208853" y="3673937"/>
                <a:ext cx="1040598" cy="3629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1" i="1" smtClean="0">
                          <a:latin typeface="Cambria Math" panose="02040503050406030204" pitchFamily="18" charset="0"/>
                        </a:rPr>
                        <m:t>𝑻</m:t>
                      </m:r>
                      <m:r>
                        <a:rPr lang="el-GR" sz="1800" b="1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sz="1800" b="1" i="1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l-GR" sz="1800" b="1" baseline="-25000" dirty="0"/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A6749197-688D-4D5E-9B3F-93CF452FDF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8853" y="3673937"/>
                <a:ext cx="1040598" cy="362984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1" name="Θέση περιεχομένου 2">
                <a:extLst>
                  <a:ext uri="{FF2B5EF4-FFF2-40B4-BE49-F238E27FC236}">
                    <a16:creationId xmlns:a16="http://schemas.microsoft.com/office/drawing/2014/main" id="{5D9611C7-E549-4B16-8565-5EC83ACA7D1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76251" y="5103785"/>
                <a:ext cx="4276749" cy="1289867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l-GR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l-GR" dirty="0"/>
                  <a:t> έπεται της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l-GR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l-GR" b="0" i="0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l-G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𝑠𝑟</m:t>
                        </m:r>
                      </m:sub>
                    </m:sSub>
                    <m:r>
                      <a:rPr lang="el-GR" b="0" i="1" smtClean="0">
                        <a:latin typeface="Cambria Math" panose="02040503050406030204" pitchFamily="18" charset="0"/>
                      </a:rPr>
                      <m:t>&lt;0→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&gt;0 (</m:t>
                    </m:r>
                    <m:r>
                      <a:rPr lang="el-GR" b="0" i="1" smtClean="0">
                        <a:latin typeface="Cambria Math" panose="02040503050406030204" pitchFamily="18" charset="0"/>
                      </a:rPr>
                      <m:t>𝜀𝜋𝜄𝜏𝛼𝜒</m:t>
                    </m:r>
                    <m:r>
                      <m:rPr>
                        <m:sty m:val="p"/>
                      </m:rPr>
                      <a:rPr lang="el-GR" b="0" i="1" smtClean="0">
                        <a:latin typeface="Cambria Math" panose="02040503050406030204" pitchFamily="18" charset="0"/>
                      </a:rPr>
                      <m:t>ύ</m:t>
                    </m:r>
                    <m:r>
                      <a:rPr lang="el-GR" b="0" i="1" smtClean="0">
                        <a:latin typeface="Cambria Math" panose="02040503050406030204" pitchFamily="18" charset="0"/>
                      </a:rPr>
                      <m:t>𝜈𝜊𝜐𝜎𝛼</m:t>
                    </m:r>
                    <m:r>
                      <a:rPr lang="el-GR" b="0" i="1" smtClean="0">
                        <a:latin typeface="Cambria Math" panose="02040503050406030204" pitchFamily="18" charset="0"/>
                      </a:rPr>
                      <m:t>)→</m:t>
                    </m:r>
                  </m:oMath>
                </a14:m>
                <a:r>
                  <a:rPr lang="en-US" dirty="0"/>
                  <a:t> </a:t>
                </a:r>
                <a:r>
                  <a:rPr lang="el-GR" b="1" dirty="0"/>
                  <a:t>κινητήρας</a:t>
                </a:r>
              </a:p>
            </p:txBody>
          </p:sp>
        </mc:Choice>
        <mc:Fallback>
          <p:sp>
            <p:nvSpPr>
              <p:cNvPr id="61" name="Θέση περιεχομένου 2">
                <a:extLst>
                  <a:ext uri="{FF2B5EF4-FFF2-40B4-BE49-F238E27FC236}">
                    <a16:creationId xmlns:a16="http://schemas.microsoft.com/office/drawing/2014/main" id="{5D9611C7-E549-4B16-8565-5EC83ACA7D1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76251" y="5103785"/>
                <a:ext cx="4276749" cy="1289867"/>
              </a:xfrm>
              <a:blipFill>
                <a:blip r:embed="rId14"/>
                <a:stretch>
                  <a:fillRect l="-1425" t="-1887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6E963C72-44EE-407B-834A-CDF4C909A980}"/>
                  </a:ext>
                </a:extLst>
              </p:cNvPr>
              <p:cNvSpPr txBox="1"/>
              <p:nvPr/>
            </p:nvSpPr>
            <p:spPr>
              <a:xfrm>
                <a:off x="2759185" y="3658939"/>
                <a:ext cx="3572055" cy="7425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:r>
                  <a:rPr lang="el-GR" sz="1400" dirty="0"/>
                  <a:t>Η γωνία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1400" i="1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𝑠𝑟</m:t>
                        </m:r>
                      </m:sub>
                    </m:sSub>
                  </m:oMath>
                </a14:m>
                <a:r>
                  <a:rPr lang="en-US" sz="1400" dirty="0"/>
                  <a:t> </a:t>
                </a:r>
                <a:r>
                  <a:rPr lang="el-GR" sz="1400" dirty="0"/>
                  <a:t>είναι θετική όταν είναι προς την κατεύθυνση της φοράς περιστροφής. Αναφορά μέτρησης το πεδίο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l-GR" sz="1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</m:acc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endParaRPr lang="el-GR" sz="1400" dirty="0"/>
              </a:p>
            </p:txBody>
          </p:sp>
        </mc:Choice>
        <mc:Fallback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6E963C72-44EE-407B-834A-CDF4C909A9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9185" y="3658939"/>
                <a:ext cx="3572055" cy="742576"/>
              </a:xfrm>
              <a:prstGeom prst="rect">
                <a:avLst/>
              </a:prstGeom>
              <a:blipFill>
                <a:blip r:embed="rId15"/>
                <a:stretch>
                  <a:fillRect l="-512" t="-1639" b="-8197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4" name="Θέση περιεχομένου 2">
                <a:extLst>
                  <a:ext uri="{FF2B5EF4-FFF2-40B4-BE49-F238E27FC236}">
                    <a16:creationId xmlns:a16="http://schemas.microsoft.com/office/drawing/2014/main" id="{6BC9E668-D4DF-4BC7-AB7C-FD5476C9962C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5172051" y="5063910"/>
                <a:ext cx="4266453" cy="12898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fontAlgn="base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742950" indent="-285750" algn="l" rtl="0" fontAlgn="base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1143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600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20574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l-GR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l-GR" dirty="0"/>
                  <a:t> προηγείται της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l-GR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</m:acc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  <a:r>
                  <a:rPr lang="el-GR" dirty="0">
                    <a:sym typeface="Wingdings" panose="05000000000000000000" pitchFamily="2" charset="2"/>
                  </a:rPr>
                  <a:t></a:t>
                </a:r>
                <a:r>
                  <a:rPr lang="en-US" dirty="0">
                    <a:sym typeface="Wingdings" panose="05000000000000000000" pitchFamily="2" charset="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i="1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𝑠𝑟</m:t>
                        </m:r>
                      </m:sub>
                    </m:sSub>
                    <m:r>
                      <a:rPr lang="el-GR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l-GR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l-GR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l-GR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l-GR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l-GR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l-GR" i="1">
                        <a:latin typeface="Cambria Math" panose="02040503050406030204" pitchFamily="18" charset="0"/>
                      </a:rPr>
                      <m:t>𝜀𝜋𝜄</m:t>
                    </m:r>
                    <m:r>
                      <a:rPr lang="el-GR" b="0" i="1" smtClean="0">
                        <a:latin typeface="Cambria Math" panose="02040503050406030204" pitchFamily="18" charset="0"/>
                      </a:rPr>
                      <m:t>𝛽𝜌𝛼𝛿</m:t>
                    </m:r>
                    <m:r>
                      <m:rPr>
                        <m:sty m:val="p"/>
                      </m:rPr>
                      <a:rPr lang="el-GR" i="1">
                        <a:latin typeface="Cambria Math" panose="02040503050406030204" pitchFamily="18" charset="0"/>
                      </a:rPr>
                      <m:t>ύ</m:t>
                    </m:r>
                    <m:r>
                      <a:rPr lang="el-GR" i="1">
                        <a:latin typeface="Cambria Math" panose="02040503050406030204" pitchFamily="18" charset="0"/>
                      </a:rPr>
                      <m:t>𝜈𝜊𝜐𝜎𝛼</m:t>
                    </m:r>
                    <m:r>
                      <a:rPr lang="el-GR" i="1">
                        <a:latin typeface="Cambria Math" panose="02040503050406030204" pitchFamily="18" charset="0"/>
                      </a:rPr>
                      <m:t>)→</m:t>
                    </m:r>
                  </m:oMath>
                </a14:m>
                <a:r>
                  <a:rPr lang="el-GR" dirty="0"/>
                  <a:t> </a:t>
                </a:r>
                <a:r>
                  <a:rPr lang="el-GR" b="1" dirty="0"/>
                  <a:t>γεννήτρια</a:t>
                </a:r>
              </a:p>
            </p:txBody>
          </p:sp>
        </mc:Choice>
        <mc:Fallback>
          <p:sp>
            <p:nvSpPr>
              <p:cNvPr id="64" name="Θέση περιεχομένου 2">
                <a:extLst>
                  <a:ext uri="{FF2B5EF4-FFF2-40B4-BE49-F238E27FC236}">
                    <a16:creationId xmlns:a16="http://schemas.microsoft.com/office/drawing/2014/main" id="{6BC9E668-D4DF-4BC7-AB7C-FD5476C996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72051" y="5063910"/>
                <a:ext cx="4266453" cy="1289867"/>
              </a:xfrm>
              <a:prstGeom prst="rect">
                <a:avLst/>
              </a:prstGeom>
              <a:blipFill>
                <a:blip r:embed="rId16"/>
                <a:stretch>
                  <a:fillRect l="-1429" t="-237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823663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8A93793-880E-49E1-8741-0982F325F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Λειτουργία Κινητήρα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Θέση περιεχομένου 4">
                <a:extLst>
                  <a:ext uri="{FF2B5EF4-FFF2-40B4-BE49-F238E27FC236}">
                    <a16:creationId xmlns:a16="http://schemas.microsoft.com/office/drawing/2014/main" id="{5AB6441B-619B-42B9-8CFE-4BC12AA5576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42950" y="4475884"/>
                <a:ext cx="8420100" cy="2184231"/>
              </a:xfrm>
            </p:spPr>
            <p:txBody>
              <a:bodyPr/>
              <a:lstStyle/>
              <a:p>
                <a:r>
                  <a:rPr lang="el-GR" dirty="0"/>
                  <a:t>Εξίσωση κίνησης: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𝐽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(−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l-GR" b="0" i="1" smtClean="0">
                              <a:latin typeface="Cambria Math" panose="02040503050406030204" pitchFamily="18" charset="0"/>
                            </a:rPr>
                            <m:t>𝛼𝜋</m:t>
                          </m:r>
                        </m:sub>
                      </m:sSub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l-GR" dirty="0"/>
              </a:p>
              <a:p>
                <a:endParaRPr lang="el-GR" dirty="0"/>
              </a:p>
              <a:p>
                <a:pPr>
                  <a:spcBef>
                    <a:spcPts val="1200"/>
                  </a:spcBef>
                </a:pPr>
                <a:r>
                  <a:rPr lang="el-GR" dirty="0"/>
                  <a:t>Μόνιμη κατάσταση: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l-GR" b="0" i="1" smtClean="0">
                        <a:latin typeface="Cambria Math" panose="02040503050406030204" pitchFamily="18" charset="0"/>
                      </a:rPr>
                      <m:t>𝜎𝜏𝛼𝜃</m:t>
                    </m:r>
                    <m:r>
                      <a:rPr lang="el-GR" b="0" i="1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𝛼𝜋</m:t>
                        </m:r>
                      </m:sub>
                    </m:sSub>
                  </m:oMath>
                </a14:m>
                <a:endParaRPr lang="el-GR" i="1" dirty="0"/>
              </a:p>
            </p:txBody>
          </p:sp>
        </mc:Choice>
        <mc:Fallback xmlns="">
          <p:sp>
            <p:nvSpPr>
              <p:cNvPr id="5" name="Θέση περιεχομένου 4">
                <a:extLst>
                  <a:ext uri="{FF2B5EF4-FFF2-40B4-BE49-F238E27FC236}">
                    <a16:creationId xmlns:a16="http://schemas.microsoft.com/office/drawing/2014/main" id="{5AB6441B-619B-42B9-8CFE-4BC12AA5576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42950" y="4475884"/>
                <a:ext cx="8420100" cy="2184231"/>
              </a:xfrm>
              <a:blipFill>
                <a:blip r:embed="rId2"/>
                <a:stretch>
                  <a:fillRect l="-652" t="-11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D9D91CCA-1FDF-4704-8401-6C9226190966}"/>
              </a:ext>
            </a:extLst>
          </p:cNvPr>
          <p:cNvSpPr txBox="1"/>
          <p:nvPr/>
        </p:nvSpPr>
        <p:spPr>
          <a:xfrm>
            <a:off x="2770535" y="5503589"/>
            <a:ext cx="1905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dirty="0">
                <a:latin typeface="+mj-lt"/>
              </a:rPr>
              <a:t>επιταχύνουσα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99D9FB-EC0D-4FA0-8370-80B3E5CECB95}"/>
              </a:ext>
            </a:extLst>
          </p:cNvPr>
          <p:cNvSpPr txBox="1"/>
          <p:nvPr/>
        </p:nvSpPr>
        <p:spPr>
          <a:xfrm>
            <a:off x="5520220" y="5570487"/>
            <a:ext cx="175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dirty="0">
                <a:latin typeface="+mj-lt"/>
              </a:rPr>
              <a:t>επιβραδύνουσα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48AD4E-06AE-499A-9E23-2895A8FBD7BC}"/>
              </a:ext>
            </a:extLst>
          </p:cNvPr>
          <p:cNvSpPr txBox="1"/>
          <p:nvPr/>
        </p:nvSpPr>
        <p:spPr>
          <a:xfrm>
            <a:off x="5461002" y="4715227"/>
            <a:ext cx="1905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dirty="0">
                <a:latin typeface="+mj-lt"/>
              </a:rPr>
              <a:t>απώλειες</a:t>
            </a:r>
          </a:p>
        </p:txBody>
      </p:sp>
      <p:cxnSp>
        <p:nvCxnSpPr>
          <p:cNvPr id="12" name="Ευθύγραμμο βέλος σύνδεσης 11">
            <a:extLst>
              <a:ext uri="{FF2B5EF4-FFF2-40B4-BE49-F238E27FC236}">
                <a16:creationId xmlns:a16="http://schemas.microsoft.com/office/drawing/2014/main" id="{02105D72-9FAD-42F7-AD7F-B96E76CB88D5}"/>
              </a:ext>
            </a:extLst>
          </p:cNvPr>
          <p:cNvCxnSpPr/>
          <p:nvPr/>
        </p:nvCxnSpPr>
        <p:spPr>
          <a:xfrm flipV="1">
            <a:off x="4191000" y="5350877"/>
            <a:ext cx="457200" cy="304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Ευθύγραμμο βέλος σύνδεσης 13">
            <a:extLst>
              <a:ext uri="{FF2B5EF4-FFF2-40B4-BE49-F238E27FC236}">
                <a16:creationId xmlns:a16="http://schemas.microsoft.com/office/drawing/2014/main" id="{DB7EBB53-5780-4470-A04E-2E3EB6BD4173}"/>
              </a:ext>
            </a:extLst>
          </p:cNvPr>
          <p:cNvCxnSpPr>
            <a:cxnSpLocks/>
          </p:cNvCxnSpPr>
          <p:nvPr/>
        </p:nvCxnSpPr>
        <p:spPr>
          <a:xfrm flipH="1" flipV="1">
            <a:off x="5308603" y="5350877"/>
            <a:ext cx="304798" cy="304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0C77D43A-7EBD-4D3F-B2AC-3A48FAE6F6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1422322"/>
            <a:ext cx="3429000" cy="30860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6C2CBE9-FBC4-4DBE-8E32-D01DE2AF2BD6}"/>
                  </a:ext>
                </a:extLst>
              </p:cNvPr>
              <p:cNvSpPr txBox="1"/>
              <p:nvPr/>
            </p:nvSpPr>
            <p:spPr>
              <a:xfrm>
                <a:off x="762000" y="1886294"/>
                <a:ext cx="4699002" cy="22513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11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l-GR" sz="2000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Ροπή πεδίου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l-GR" sz="2000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ίδιας φοράς με ω (επιταχύνουσα)</a:t>
                </a:r>
              </a:p>
              <a:p>
                <a:pPr marL="342900" indent="-342900">
                  <a:lnSpc>
                    <a:spcPct val="11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l-GR" sz="2000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Ροπή φορτίου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l-GR" sz="2000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αντίθετη της φοράς περιστροφής (</a:t>
                </a:r>
                <a:r>
                  <a:rPr lang="el-GR" sz="2000" dirty="0" err="1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επιβραδύνουσα</a:t>
                </a:r>
                <a:r>
                  <a:rPr lang="el-GR" sz="2000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)</a:t>
                </a:r>
              </a:p>
              <a:p>
                <a:pPr marL="342900" indent="-342900">
                  <a:lnSpc>
                    <a:spcPct val="11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l-GR" sz="2000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Απορρόφηση ηλεκτρικής ενέργειας </a:t>
                </a:r>
                <a:r>
                  <a:rPr lang="el-GR" sz="2000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  <a:sym typeface="Wingdings" panose="05000000000000000000" pitchFamily="2" charset="2"/>
                  </a:rPr>
                  <a:t></a:t>
                </a:r>
                <a:r>
                  <a:rPr lang="el-GR" sz="2000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παραγωγή μηχανικού έργου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6C2CBE9-FBC4-4DBE-8E32-D01DE2AF2B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1886294"/>
                <a:ext cx="4699002" cy="2251386"/>
              </a:xfrm>
              <a:prstGeom prst="rect">
                <a:avLst/>
              </a:prstGeom>
              <a:blipFill>
                <a:blip r:embed="rId4"/>
                <a:stretch>
                  <a:fillRect l="-1167" t="-1081" r="-2464" b="-37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883124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8A93793-880E-49E1-8741-0982F325F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Λειτουργία Γεννήτριας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Θέση περιεχομένου 4">
                <a:extLst>
                  <a:ext uri="{FF2B5EF4-FFF2-40B4-BE49-F238E27FC236}">
                    <a16:creationId xmlns:a16="http://schemas.microsoft.com/office/drawing/2014/main" id="{5AB6441B-619B-42B9-8CFE-4BC12AA5576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85800" y="4267200"/>
                <a:ext cx="8420100" cy="2109019"/>
              </a:xfrm>
            </p:spPr>
            <p:txBody>
              <a:bodyPr/>
              <a:lstStyle/>
              <a:p>
                <a:r>
                  <a:rPr lang="el-GR" dirty="0"/>
                  <a:t>Εξίσωση κίνησης: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𝐽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(−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l-GR" b="0" i="1" smtClean="0">
                              <a:latin typeface="Cambria Math" panose="02040503050406030204" pitchFamily="18" charset="0"/>
                            </a:rPr>
                            <m:t>𝛼𝜋</m:t>
                          </m:r>
                        </m:sub>
                      </m:sSub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pPr>
                  <a:spcBef>
                    <a:spcPts val="1200"/>
                  </a:spcBef>
                </a:pPr>
                <a:r>
                  <a:rPr lang="el-GR" dirty="0"/>
                  <a:t>Συμβάσεις αναφοράς για ροπή:</a:t>
                </a:r>
              </a:p>
              <a:p>
                <a:pPr marL="454025" indent="0">
                  <a:buNone/>
                </a:pPr>
                <a:r>
                  <a:rPr lang="el-GR" dirty="0"/>
                  <a:t>- Σύμβαση κινητήρα για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dirty="0"/>
                  <a:t>: </a:t>
                </a:r>
                <a:r>
                  <a:rPr lang="el-GR" dirty="0"/>
                  <a:t>θετική όταν επιταχύνει</a:t>
                </a:r>
              </a:p>
              <a:p>
                <a:pPr marL="461963" indent="0">
                  <a:buNone/>
                </a:pPr>
                <a:r>
                  <a:rPr lang="el-GR" dirty="0"/>
                  <a:t>- Σύμβαση γεννήτριας για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dirty="0"/>
                  <a:t>: </a:t>
                </a:r>
                <a:r>
                  <a:rPr lang="el-GR" dirty="0"/>
                  <a:t>θετική όταν επιβραδύνει</a:t>
                </a:r>
              </a:p>
              <a:p>
                <a:endParaRPr lang="el-GR" dirty="0"/>
              </a:p>
              <a:p>
                <a:pPr marL="0" indent="0">
                  <a:buNone/>
                </a:pPr>
                <a:endParaRPr lang="el-GR" dirty="0"/>
              </a:p>
              <a:p>
                <a:pPr marL="0" indent="0">
                  <a:buNone/>
                </a:pPr>
                <a:endParaRPr lang="el-GR" dirty="0"/>
              </a:p>
            </p:txBody>
          </p:sp>
        </mc:Choice>
        <mc:Fallback xmlns="">
          <p:sp>
            <p:nvSpPr>
              <p:cNvPr id="5" name="Θέση περιεχομένου 4">
                <a:extLst>
                  <a:ext uri="{FF2B5EF4-FFF2-40B4-BE49-F238E27FC236}">
                    <a16:creationId xmlns:a16="http://schemas.microsoft.com/office/drawing/2014/main" id="{5AB6441B-619B-42B9-8CFE-4BC12AA5576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0" y="4267200"/>
                <a:ext cx="8420100" cy="2109019"/>
              </a:xfrm>
              <a:blipFill>
                <a:blip r:embed="rId2"/>
                <a:stretch>
                  <a:fillRect l="-652" t="-1156" b="-78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Εικόνα 6">
            <a:extLst>
              <a:ext uri="{FF2B5EF4-FFF2-40B4-BE49-F238E27FC236}">
                <a16:creationId xmlns:a16="http://schemas.microsoft.com/office/drawing/2014/main" id="{E8FC2DEF-3280-47E9-AF4C-4E0E542FA1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1028" y="1600200"/>
            <a:ext cx="3902161" cy="29025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560D137-1E50-4893-96AF-5E815CBC96F4}"/>
                  </a:ext>
                </a:extLst>
              </p:cNvPr>
              <p:cNvSpPr txBox="1"/>
              <p:nvPr/>
            </p:nvSpPr>
            <p:spPr>
              <a:xfrm>
                <a:off x="685800" y="1726096"/>
                <a:ext cx="4648200" cy="22513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11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l-GR" sz="2000" dirty="0">
                    <a:latin typeface="+mj-lt"/>
                  </a:rPr>
                  <a:t>Ροπή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l-GR" sz="2000" dirty="0">
                    <a:latin typeface="+mj-lt"/>
                  </a:rPr>
                  <a:t> κινητήριας μηχανής: προς φορά κίνησης (</a:t>
                </a:r>
                <a:r>
                  <a:rPr lang="el-GR" sz="2000" dirty="0" err="1">
                    <a:latin typeface="+mj-lt"/>
                  </a:rPr>
                  <a:t>επιταχύνουσα</a:t>
                </a:r>
                <a:r>
                  <a:rPr lang="el-GR" sz="2000" dirty="0">
                    <a:latin typeface="+mj-lt"/>
                  </a:rPr>
                  <a:t>)</a:t>
                </a:r>
              </a:p>
              <a:p>
                <a:pPr marL="342900" indent="-342900">
                  <a:lnSpc>
                    <a:spcPct val="11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l-GR" sz="2000" dirty="0">
                    <a:latin typeface="+mj-lt"/>
                  </a:rPr>
                  <a:t>Ροπή πεδίου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l-GR" sz="2000" dirty="0">
                    <a:latin typeface="+mj-lt"/>
                  </a:rPr>
                  <a:t>: αντίρροπη της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2000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l-GR" sz="2000" dirty="0">
                    <a:latin typeface="+mj-lt"/>
                  </a:rPr>
                  <a:t> (</a:t>
                </a:r>
                <a:r>
                  <a:rPr lang="el-GR" sz="2000" dirty="0" err="1">
                    <a:latin typeface="+mj-lt"/>
                  </a:rPr>
                  <a:t>επιβραδύνουσα</a:t>
                </a:r>
                <a:r>
                  <a:rPr lang="el-GR" sz="2000" dirty="0">
                    <a:latin typeface="+mj-lt"/>
                  </a:rPr>
                  <a:t>)</a:t>
                </a:r>
              </a:p>
              <a:p>
                <a:pPr marL="342900" indent="-342900">
                  <a:lnSpc>
                    <a:spcPct val="11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l-GR" sz="2000" dirty="0">
                    <a:latin typeface="+mj-lt"/>
                  </a:rPr>
                  <a:t>Απορρόφηση μηχανικής ενέργειας </a:t>
                </a:r>
                <a:r>
                  <a:rPr lang="el-GR" sz="2000" dirty="0">
                    <a:latin typeface="+mj-lt"/>
                    <a:sym typeface="Wingdings" panose="05000000000000000000" pitchFamily="2" charset="2"/>
                  </a:rPr>
                  <a:t></a:t>
                </a:r>
                <a:r>
                  <a:rPr lang="el-GR" sz="2000" dirty="0">
                    <a:latin typeface="+mj-lt"/>
                  </a:rPr>
                  <a:t> παραγωγή ηλεκτρικής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560D137-1E50-4893-96AF-5E815CBC96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1726096"/>
                <a:ext cx="4648200" cy="2251322"/>
              </a:xfrm>
              <a:prstGeom prst="rect">
                <a:avLst/>
              </a:prstGeom>
              <a:blipFill>
                <a:blip r:embed="rId4"/>
                <a:stretch>
                  <a:fillRect l="-1181" t="-1084" b="-40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491770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Τίτλος 1">
            <a:extLst>
              <a:ext uri="{FF2B5EF4-FFF2-40B4-BE49-F238E27FC236}">
                <a16:creationId xmlns:a16="http://schemas.microsoft.com/office/drawing/2014/main" id="{DBD49671-B3EB-44AF-A7D5-A7E4B6FEE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609600"/>
            <a:ext cx="8420100" cy="1143000"/>
          </a:xfrm>
        </p:spPr>
        <p:txBody>
          <a:bodyPr/>
          <a:lstStyle/>
          <a:p>
            <a:r>
              <a:rPr lang="el-GR" dirty="0"/>
              <a:t>Ροή ισχύος και απώλειες</a:t>
            </a:r>
          </a:p>
        </p:txBody>
      </p:sp>
      <p:pic>
        <p:nvPicPr>
          <p:cNvPr id="6" name="Θέση περιεχομένου 5">
            <a:extLst>
              <a:ext uri="{FF2B5EF4-FFF2-40B4-BE49-F238E27FC236}">
                <a16:creationId xmlns:a16="http://schemas.microsoft.com/office/drawing/2014/main" id="{327C100B-A566-4EA7-B3D0-1145E3150A1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43000" y="2034798"/>
            <a:ext cx="4133850" cy="1569203"/>
          </a:xfr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D58FD130-E31D-4AFC-8F0E-1A7AB17587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275" y="4336121"/>
            <a:ext cx="4133850" cy="188687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CF8310A-66A8-484C-AE2E-7270D574F7DA}"/>
              </a:ext>
            </a:extLst>
          </p:cNvPr>
          <p:cNvSpPr txBox="1"/>
          <p:nvPr/>
        </p:nvSpPr>
        <p:spPr>
          <a:xfrm>
            <a:off x="4376584" y="1700110"/>
            <a:ext cx="15792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latin typeface="+mj-lt"/>
              </a:rPr>
              <a:t>Κινητήρας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BC63593-675F-47BB-850E-186549719150}"/>
                  </a:ext>
                </a:extLst>
              </p:cNvPr>
              <p:cNvSpPr txBox="1"/>
              <p:nvPr/>
            </p:nvSpPr>
            <p:spPr>
              <a:xfrm>
                <a:off x="1143000" y="2659610"/>
                <a:ext cx="42377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l-GR" sz="1600" dirty="0">
                  <a:latin typeface="+mj-lt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BC63593-675F-47BB-850E-1865497191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0" y="2659610"/>
                <a:ext cx="423770" cy="33855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7101003-1CDD-4C68-A228-0497D7BA2A32}"/>
                  </a:ext>
                </a:extLst>
              </p:cNvPr>
              <p:cNvSpPr txBox="1"/>
              <p:nvPr/>
            </p:nvSpPr>
            <p:spPr>
              <a:xfrm>
                <a:off x="2057400" y="3429000"/>
                <a:ext cx="656205" cy="3493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l-GR" sz="1600" b="0" i="1" smtClean="0">
                              <a:latin typeface="Cambria Math" panose="02040503050406030204" pitchFamily="18" charset="0"/>
                            </a:rPr>
                            <m:t>𝛼𝜋</m:t>
                          </m:r>
                          <m:r>
                            <a:rPr lang="el-GR" sz="16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l-GR" sz="1600" dirty="0">
                  <a:latin typeface="+mj-lt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7101003-1CDD-4C68-A228-0497D7BA2A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400" y="3429000"/>
                <a:ext cx="656205" cy="34932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1C16E84-B095-4D4B-957F-EBD451B40DE4}"/>
                  </a:ext>
                </a:extLst>
              </p:cNvPr>
              <p:cNvSpPr txBox="1"/>
              <p:nvPr/>
            </p:nvSpPr>
            <p:spPr>
              <a:xfrm>
                <a:off x="3426966" y="2659610"/>
                <a:ext cx="145828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𝑒𝑚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1600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</m:oMath>
                  </m:oMathPara>
                </a14:m>
                <a:endParaRPr lang="el-GR" sz="1600" dirty="0">
                  <a:latin typeface="+mj-lt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1C16E84-B095-4D4B-957F-EBD451B40D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6966" y="2659610"/>
                <a:ext cx="1458283" cy="33855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9427BA1-162E-4212-88DC-277E5126CDA4}"/>
                  </a:ext>
                </a:extLst>
              </p:cNvPr>
              <p:cNvSpPr txBox="1"/>
              <p:nvPr/>
            </p:nvSpPr>
            <p:spPr>
              <a:xfrm>
                <a:off x="4964462" y="2599921"/>
                <a:ext cx="143225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el-GR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1600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</m:oMath>
                  </m:oMathPara>
                </a14:m>
                <a:endParaRPr lang="el-GR" sz="1600" dirty="0">
                  <a:latin typeface="+mj-lt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9427BA1-162E-4212-88DC-277E5126CD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4462" y="2599921"/>
                <a:ext cx="1432252" cy="33855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4DF57A9-B813-4317-83C4-536327CEF460}"/>
                  </a:ext>
                </a:extLst>
              </p:cNvPr>
              <p:cNvSpPr txBox="1"/>
              <p:nvPr/>
            </p:nvSpPr>
            <p:spPr>
              <a:xfrm>
                <a:off x="3665887" y="3420896"/>
                <a:ext cx="1724638" cy="3493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l-GR" sz="1600" b="0" i="1" smtClean="0">
                              <a:latin typeface="Cambria Math" panose="02040503050406030204" pitchFamily="18" charset="0"/>
                            </a:rPr>
                            <m:t>𝛼𝜋</m:t>
                          </m:r>
                          <m:r>
                            <a:rPr lang="el-GR" sz="16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l-GR" sz="1600" b="0" i="1" smtClean="0">
                              <a:latin typeface="Cambria Math" panose="02040503050406030204" pitchFamily="18" charset="0"/>
                            </a:rPr>
                            <m:t>𝛼𝜋</m:t>
                          </m:r>
                        </m:sub>
                      </m:sSub>
                      <m:r>
                        <a:rPr lang="el-GR" sz="1600" b="0" i="1" smtClean="0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el-GR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1600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</m:oMath>
                  </m:oMathPara>
                </a14:m>
                <a:endParaRPr lang="el-GR" sz="1600" dirty="0">
                  <a:latin typeface="+mj-lt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4DF57A9-B813-4317-83C4-536327CEF4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5887" y="3420896"/>
                <a:ext cx="1724638" cy="34932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3B016D4-CC48-4204-A9FE-4DE2F3436F97}"/>
                  </a:ext>
                </a:extLst>
              </p:cNvPr>
              <p:cNvSpPr txBox="1"/>
              <p:nvPr/>
            </p:nvSpPr>
            <p:spPr>
              <a:xfrm>
                <a:off x="4596122" y="5107199"/>
                <a:ext cx="143225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el-GR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1600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</m:oMath>
                  </m:oMathPara>
                </a14:m>
                <a:endParaRPr lang="el-GR" sz="1600" dirty="0">
                  <a:latin typeface="+mj-lt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3B016D4-CC48-4204-A9FE-4DE2F3436F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6122" y="5107199"/>
                <a:ext cx="1432252" cy="33855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976D1E4-5860-42F5-843A-5725D67424D5}"/>
                  </a:ext>
                </a:extLst>
              </p:cNvPr>
              <p:cNvSpPr txBox="1"/>
              <p:nvPr/>
            </p:nvSpPr>
            <p:spPr>
              <a:xfrm>
                <a:off x="531065" y="5105401"/>
                <a:ext cx="42377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l-GR" sz="1600" dirty="0">
                  <a:latin typeface="+mj-lt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976D1E4-5860-42F5-843A-5725D67424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065" y="5105401"/>
                <a:ext cx="423770" cy="33855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DE01787-CD72-4FB8-AE88-91EDE6CB5996}"/>
                  </a:ext>
                </a:extLst>
              </p:cNvPr>
              <p:cNvSpPr txBox="1"/>
              <p:nvPr/>
            </p:nvSpPr>
            <p:spPr>
              <a:xfrm>
                <a:off x="1168400" y="5100306"/>
                <a:ext cx="145828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𝑒𝑚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1600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</m:oMath>
                  </m:oMathPara>
                </a14:m>
                <a:endParaRPr lang="el-GR" sz="1600" dirty="0">
                  <a:latin typeface="+mj-lt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DE01787-CD72-4FB8-AE88-91EDE6CB59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8400" y="5100306"/>
                <a:ext cx="1458283" cy="33855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12553A17-2657-4A91-A06F-02F5E62C7E19}"/>
                  </a:ext>
                </a:extLst>
              </p:cNvPr>
              <p:cNvSpPr txBox="1"/>
              <p:nvPr/>
            </p:nvSpPr>
            <p:spPr>
              <a:xfrm>
                <a:off x="3293788" y="5838196"/>
                <a:ext cx="1724638" cy="3493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l-GR" sz="1600" b="0" i="1" smtClean="0">
                              <a:latin typeface="Cambria Math" panose="02040503050406030204" pitchFamily="18" charset="0"/>
                            </a:rPr>
                            <m:t>𝛼𝜋</m:t>
                          </m:r>
                          <m:r>
                            <a:rPr lang="el-GR" sz="16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l-GR" sz="1600" b="0" i="1" smtClean="0">
                              <a:latin typeface="Cambria Math" panose="02040503050406030204" pitchFamily="18" charset="0"/>
                            </a:rPr>
                            <m:t>𝛼𝜋</m:t>
                          </m:r>
                        </m:sub>
                      </m:sSub>
                      <m:r>
                        <a:rPr lang="el-GR" sz="1600" b="0" i="1" smtClean="0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el-GR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1600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</m:oMath>
                  </m:oMathPara>
                </a14:m>
                <a:endParaRPr lang="el-GR" sz="1600" dirty="0">
                  <a:latin typeface="+mj-lt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12553A17-2657-4A91-A06F-02F5E62C7E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3788" y="5838196"/>
                <a:ext cx="1724638" cy="34932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025C204-C153-4176-B3B2-625D24E8A11E}"/>
                  </a:ext>
                </a:extLst>
              </p:cNvPr>
              <p:cNvSpPr txBox="1"/>
              <p:nvPr/>
            </p:nvSpPr>
            <p:spPr>
              <a:xfrm>
                <a:off x="1857224" y="5838196"/>
                <a:ext cx="656205" cy="3493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l-GR" sz="1600" b="0" i="1" smtClean="0">
                              <a:latin typeface="Cambria Math" panose="02040503050406030204" pitchFamily="18" charset="0"/>
                            </a:rPr>
                            <m:t>𝛼𝜋</m:t>
                          </m:r>
                          <m:r>
                            <a:rPr lang="el-GR" sz="16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l-GR" sz="1600" dirty="0">
                  <a:latin typeface="+mj-lt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025C204-C153-4176-B3B2-625D24E8A1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7224" y="5838196"/>
                <a:ext cx="656205" cy="349326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>
            <a:extLst>
              <a:ext uri="{FF2B5EF4-FFF2-40B4-BE49-F238E27FC236}">
                <a16:creationId xmlns:a16="http://schemas.microsoft.com/office/drawing/2014/main" id="{AF14AA9F-934D-4BE5-AEF8-0A58B844B2F7}"/>
              </a:ext>
            </a:extLst>
          </p:cNvPr>
          <p:cNvSpPr txBox="1"/>
          <p:nvPr/>
        </p:nvSpPr>
        <p:spPr>
          <a:xfrm>
            <a:off x="4376584" y="4048642"/>
            <a:ext cx="1515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latin typeface="+mj-lt"/>
              </a:rPr>
              <a:t>Γεννήτρια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D9329B63-A7EF-431C-955C-DBD04566F9F7}"/>
                  </a:ext>
                </a:extLst>
              </p:cNvPr>
              <p:cNvSpPr txBox="1"/>
              <p:nvPr/>
            </p:nvSpPr>
            <p:spPr>
              <a:xfrm>
                <a:off x="6629400" y="2127884"/>
                <a:ext cx="2823209" cy="12155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dirty="0">
                    <a:latin typeface="+mj-lt"/>
                  </a:rPr>
                  <a:t>Βαθμός απόδοσης: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l-GR" i="1" dirty="0">
                  <a:latin typeface="+mj-lt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D9329B63-A7EF-431C-955C-DBD04566F9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9400" y="2127884"/>
                <a:ext cx="2823209" cy="1215526"/>
              </a:xfrm>
              <a:prstGeom prst="rect">
                <a:avLst/>
              </a:prstGeom>
              <a:blipFill>
                <a:blip r:embed="rId14"/>
                <a:stretch>
                  <a:fillRect l="-3456" t="-3518" r="-2592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06F88D65-5604-4DFB-85C7-66D34CFB1BDE}"/>
                  </a:ext>
                </a:extLst>
              </p:cNvPr>
              <p:cNvSpPr txBox="1"/>
              <p:nvPr/>
            </p:nvSpPr>
            <p:spPr>
              <a:xfrm>
                <a:off x="6695164" y="4837990"/>
                <a:ext cx="2823209" cy="12155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dirty="0">
                    <a:latin typeface="+mj-lt"/>
                  </a:rPr>
                  <a:t>Βαθμός απόδοσης: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l-GR" i="1" dirty="0">
                  <a:latin typeface="+mj-lt"/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06F88D65-5604-4DFB-85C7-66D34CFB1B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5164" y="4837990"/>
                <a:ext cx="2823209" cy="1215526"/>
              </a:xfrm>
              <a:prstGeom prst="rect">
                <a:avLst/>
              </a:prstGeom>
              <a:blipFill>
                <a:blip r:embed="rId15"/>
                <a:stretch>
                  <a:fillRect l="-3240" t="-3518" r="-2808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975871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0E4FE23-8BDD-4A66-85A5-E1ABDC795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Βασική Δομή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FD634A3-BDEB-4052-B8F0-83728BF6C1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b="1" dirty="0"/>
              <a:t>Στάτης</a:t>
            </a:r>
            <a:r>
              <a:rPr lang="el-GR" dirty="0"/>
              <a:t>:</a:t>
            </a:r>
          </a:p>
          <a:p>
            <a:pPr lvl="1"/>
            <a:r>
              <a:rPr lang="el-GR" dirty="0"/>
              <a:t>Ακίνητος</a:t>
            </a:r>
          </a:p>
          <a:p>
            <a:pPr lvl="1"/>
            <a:r>
              <a:rPr lang="el-GR" dirty="0"/>
              <a:t>Σχήμα «κούφιου» κυλίνδρου από </a:t>
            </a:r>
            <a:r>
              <a:rPr lang="el-GR" dirty="0" err="1"/>
              <a:t>σιδηρομαγνητικό</a:t>
            </a:r>
            <a:r>
              <a:rPr lang="el-GR" dirty="0"/>
              <a:t> υλικό</a:t>
            </a:r>
          </a:p>
          <a:p>
            <a:pPr lvl="1"/>
            <a:r>
              <a:rPr lang="el-GR" dirty="0"/>
              <a:t>Συνήθως περιλαμβάνει το </a:t>
            </a:r>
            <a:r>
              <a:rPr lang="el-GR" b="1" dirty="0"/>
              <a:t>τύλιγμα τυμπάνου</a:t>
            </a:r>
            <a:r>
              <a:rPr lang="el-GR" dirty="0"/>
              <a:t>: Κύριο τύλιγμα μέσω του οποίου πραγματοποιείται η ανταλλαγή ενέργειας</a:t>
            </a:r>
          </a:p>
          <a:p>
            <a:r>
              <a:rPr lang="el-GR" b="1" dirty="0"/>
              <a:t>Δρομέας</a:t>
            </a:r>
            <a:r>
              <a:rPr lang="el-GR" dirty="0"/>
              <a:t>:</a:t>
            </a:r>
          </a:p>
          <a:p>
            <a:pPr lvl="1"/>
            <a:r>
              <a:rPr lang="el-GR" dirty="0"/>
              <a:t>Κινητό μέρος (άξονας προσαρτημένος σε αυτόν)</a:t>
            </a:r>
          </a:p>
          <a:p>
            <a:pPr lvl="1"/>
            <a:r>
              <a:rPr lang="el-GR" dirty="0"/>
              <a:t>Συχνά κυλινδρικός (αλλά και έκτυπων πόλων)</a:t>
            </a:r>
          </a:p>
          <a:p>
            <a:pPr lvl="1"/>
            <a:r>
              <a:rPr lang="el-GR" dirty="0"/>
              <a:t>Διαθέτει τύλιγμα όπου επιβάλλεται εξωτερική διέγερση (</a:t>
            </a:r>
            <a:r>
              <a:rPr lang="el-GR" b="1" dirty="0"/>
              <a:t>τύλιγμα διέγερσης</a:t>
            </a:r>
            <a:r>
              <a:rPr lang="el-GR" dirty="0"/>
              <a:t>) ή βραχυκυκλώνεται </a:t>
            </a:r>
          </a:p>
        </p:txBody>
      </p:sp>
    </p:spTree>
    <p:extLst>
      <p:ext uri="{BB962C8B-B14F-4D97-AF65-F5344CB8AC3E}">
        <p14:creationId xmlns:p14="http://schemas.microsoft.com/office/powerpoint/2010/main" val="12960120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4DA547C-6B89-415E-9060-F911FC59C5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0200"/>
            <a:ext cx="8420100" cy="4495800"/>
          </a:xfrm>
        </p:spPr>
        <p:txBody>
          <a:bodyPr/>
          <a:lstStyle/>
          <a:p>
            <a:r>
              <a:rPr lang="el-GR" b="1" dirty="0"/>
              <a:t>Διάκενο</a:t>
            </a:r>
            <a:r>
              <a:rPr lang="el-GR" dirty="0"/>
              <a:t>:</a:t>
            </a:r>
          </a:p>
          <a:p>
            <a:pPr lvl="1"/>
            <a:r>
              <a:rPr lang="el-GR" dirty="0"/>
              <a:t>Αέρας</a:t>
            </a:r>
          </a:p>
          <a:p>
            <a:pPr lvl="1"/>
            <a:r>
              <a:rPr lang="el-GR" dirty="0"/>
              <a:t>Μικρού μήκους - απόσταση </a:t>
            </a:r>
            <a:r>
              <a:rPr lang="el-GR" dirty="0" err="1"/>
              <a:t>στάτη</a:t>
            </a:r>
            <a:r>
              <a:rPr lang="el-GR" dirty="0"/>
              <a:t>-δρομέα λίγων </a:t>
            </a:r>
            <a:r>
              <a:rPr lang="en-US" dirty="0"/>
              <a:t>mm</a:t>
            </a:r>
          </a:p>
          <a:p>
            <a:pPr lvl="1"/>
            <a:r>
              <a:rPr lang="el-GR" dirty="0"/>
              <a:t>Εκεί λαμβάνει χώρα η αλληλεπίδραση μαγνητικών πεδίων </a:t>
            </a:r>
            <a:r>
              <a:rPr lang="el-GR" dirty="0" err="1"/>
              <a:t>στάτη</a:t>
            </a:r>
            <a:r>
              <a:rPr lang="el-GR" dirty="0"/>
              <a:t>-δρομέα για παραγωγή ροπής. Στον πυρήνα πεδίο αμελητέο.</a:t>
            </a:r>
          </a:p>
          <a:p>
            <a:r>
              <a:rPr lang="el-GR" b="1" dirty="0"/>
              <a:t>Τύλιγμα τυμπάνου</a:t>
            </a:r>
            <a:r>
              <a:rPr lang="el-GR" dirty="0"/>
              <a:t>:</a:t>
            </a:r>
          </a:p>
          <a:p>
            <a:pPr lvl="1"/>
            <a:r>
              <a:rPr lang="el-GR" dirty="0"/>
              <a:t>Αρχή: πηνίο σε «απέναντι» αύλακες </a:t>
            </a:r>
            <a:r>
              <a:rPr lang="el-GR" dirty="0">
                <a:sym typeface="Wingdings" panose="05000000000000000000" pitchFamily="2" charset="2"/>
              </a:rPr>
              <a:t> </a:t>
            </a:r>
            <a:r>
              <a:rPr lang="el-GR" dirty="0"/>
              <a:t>ροή ακτινική</a:t>
            </a:r>
          </a:p>
          <a:p>
            <a:pPr lvl="1"/>
            <a:r>
              <a:rPr lang="el-GR" dirty="0"/>
              <a:t>Τύλιγμα διανέμεται σε περισσότερες αύλακες</a:t>
            </a:r>
          </a:p>
          <a:p>
            <a:pPr lvl="1"/>
            <a:r>
              <a:rPr lang="el-GR" dirty="0"/>
              <a:t>Σχηματίζονται ομάδες πηνίων/φάση: σύνδεση σε σειρά ή/και παράλληλα</a:t>
            </a:r>
          </a:p>
          <a:p>
            <a:pPr lvl="1"/>
            <a:r>
              <a:rPr lang="el-GR" dirty="0"/>
              <a:t>1Φ ή 3Φ τύλιγμα (Δ ή </a:t>
            </a:r>
            <a:r>
              <a:rPr lang="en-US" dirty="0"/>
              <a:t>Y)</a:t>
            </a:r>
          </a:p>
          <a:p>
            <a:pPr lvl="1"/>
            <a:r>
              <a:rPr lang="el-GR" dirty="0"/>
              <a:t>Τύλιγμα διπλού στρώματος</a:t>
            </a:r>
          </a:p>
        </p:txBody>
      </p:sp>
      <p:sp>
        <p:nvSpPr>
          <p:cNvPr id="4" name="Τίτλος 1">
            <a:extLst>
              <a:ext uri="{FF2B5EF4-FFF2-40B4-BE49-F238E27FC236}">
                <a16:creationId xmlns:a16="http://schemas.microsoft.com/office/drawing/2014/main" id="{4E76FB9F-62E7-445B-9796-59B55091C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609600"/>
            <a:ext cx="8420100" cy="1143000"/>
          </a:xfrm>
        </p:spPr>
        <p:txBody>
          <a:bodyPr/>
          <a:lstStyle/>
          <a:p>
            <a:r>
              <a:rPr lang="el-GR" dirty="0"/>
              <a:t>Βασική Δομή</a:t>
            </a:r>
          </a:p>
        </p:txBody>
      </p:sp>
    </p:spTree>
    <p:extLst>
      <p:ext uri="{BB962C8B-B14F-4D97-AF65-F5344CB8AC3E}">
        <p14:creationId xmlns:p14="http://schemas.microsoft.com/office/powerpoint/2010/main" val="8712755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6D07C34-D00B-4B4C-A0E3-568D1E601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Τύλιγμα τυμπάνου</a:t>
            </a:r>
          </a:p>
        </p:txBody>
      </p:sp>
      <p:pic>
        <p:nvPicPr>
          <p:cNvPr id="7" name="Θέση περιεχομένου 6">
            <a:extLst>
              <a:ext uri="{FF2B5EF4-FFF2-40B4-BE49-F238E27FC236}">
                <a16:creationId xmlns:a16="http://schemas.microsoft.com/office/drawing/2014/main" id="{57A9C143-2983-43F3-A501-1A5FDBDA566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638802" y="3941885"/>
            <a:ext cx="3448048" cy="2343386"/>
          </a:xfrm>
          <a:prstGeom prst="rect">
            <a:avLst/>
          </a:prstGeom>
        </p:spPr>
      </p:pic>
      <p:pic>
        <p:nvPicPr>
          <p:cNvPr id="10" name="Θέση περιεχομένου 9">
            <a:extLst>
              <a:ext uri="{FF2B5EF4-FFF2-40B4-BE49-F238E27FC236}">
                <a16:creationId xmlns:a16="http://schemas.microsoft.com/office/drawing/2014/main" id="{F2BED1A1-8EEB-47F9-B8EC-C1F77DF67B4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143000" y="4318427"/>
            <a:ext cx="3342056" cy="2149048"/>
          </a:xfrm>
        </p:spPr>
      </p:pic>
      <p:pic>
        <p:nvPicPr>
          <p:cNvPr id="2050" name="Picture 2" descr="Lesson-35 : D">
            <a:extLst>
              <a:ext uri="{FF2B5EF4-FFF2-40B4-BE49-F238E27FC236}">
                <a16:creationId xmlns:a16="http://schemas.microsoft.com/office/drawing/2014/main" id="{0A473022-BCB4-466D-8655-DB09C5B7E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980" y="1635338"/>
            <a:ext cx="4527573" cy="194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ynchronous machine: the windings - Book chapter - IOPscience">
            <a:extLst>
              <a:ext uri="{FF2B5EF4-FFF2-40B4-BE49-F238E27FC236}">
                <a16:creationId xmlns:a16="http://schemas.microsoft.com/office/drawing/2014/main" id="{AEEE9AD9-84EF-4E99-8F61-AEB2E85988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929" y="1447800"/>
            <a:ext cx="3563271" cy="2870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46057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BC7D068-5106-4DAB-9946-BA73F1A59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Είδη δρομέων</a:t>
            </a:r>
          </a:p>
        </p:txBody>
      </p:sp>
      <p:sp>
        <p:nvSpPr>
          <p:cNvPr id="5" name="Θέση περιεχομένου 5">
            <a:extLst>
              <a:ext uri="{FF2B5EF4-FFF2-40B4-BE49-F238E27FC236}">
                <a16:creationId xmlns:a16="http://schemas.microsoft.com/office/drawing/2014/main" id="{3AE60176-4532-4A21-813B-5C2CA521596D}"/>
              </a:ext>
            </a:extLst>
          </p:cNvPr>
          <p:cNvSpPr txBox="1">
            <a:spLocks/>
          </p:cNvSpPr>
          <p:nvPr/>
        </p:nvSpPr>
        <p:spPr bwMode="auto">
          <a:xfrm>
            <a:off x="971243" y="1416745"/>
            <a:ext cx="8420100" cy="929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>
              <a:buNone/>
            </a:pPr>
            <a:r>
              <a:rPr lang="el-GR" b="1" dirty="0"/>
              <a:t>Κυλινδρικός δρομέας</a:t>
            </a:r>
            <a:r>
              <a:rPr lang="el-GR" dirty="0"/>
              <a:t>: Μηχανές λίγων πόλων </a:t>
            </a:r>
            <a:r>
              <a:rPr lang="el-GR" dirty="0">
                <a:sym typeface="Wingdings" panose="05000000000000000000" pitchFamily="2" charset="2"/>
              </a:rPr>
              <a:t> </a:t>
            </a:r>
            <a:r>
              <a:rPr lang="el-GR" dirty="0"/>
              <a:t>υψηλής ταχύτητας (π.χ. </a:t>
            </a:r>
            <a:r>
              <a:rPr lang="el-GR" dirty="0" err="1"/>
              <a:t>στροβιλογεννήτριες</a:t>
            </a:r>
            <a:r>
              <a:rPr lang="el-GR" dirty="0"/>
              <a:t>)</a:t>
            </a:r>
          </a:p>
        </p:txBody>
      </p:sp>
      <p:pic>
        <p:nvPicPr>
          <p:cNvPr id="3074" name="Picture 2" descr="Difference between salient pole and cylindrical pole: | Linquip">
            <a:extLst>
              <a:ext uri="{FF2B5EF4-FFF2-40B4-BE49-F238E27FC236}">
                <a16:creationId xmlns:a16="http://schemas.microsoft.com/office/drawing/2014/main" id="{A5950600-1C0E-47C1-A77D-01C167BEE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550" y="3940238"/>
            <a:ext cx="3305175" cy="2348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Lecture 6: Synchronous machines">
            <a:extLst>
              <a:ext uri="{FF2B5EF4-FFF2-40B4-BE49-F238E27FC236}">
                <a16:creationId xmlns:a16="http://schemas.microsoft.com/office/drawing/2014/main" id="{7F0113C3-6C06-48F5-9F73-F8B1686A2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117775"/>
            <a:ext cx="3305175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Synchronous machine: the windings - Book chapter - IOPscience">
            <a:extLst>
              <a:ext uri="{FF2B5EF4-FFF2-40B4-BE49-F238E27FC236}">
                <a16:creationId xmlns:a16="http://schemas.microsoft.com/office/drawing/2014/main" id="{D5D4A5A5-2B85-46FC-AD0A-03D92B1C15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64" y="2783756"/>
            <a:ext cx="5295900" cy="296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78790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BC7D068-5106-4DAB-9946-BA73F1A59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Είδη δρομέων</a:t>
            </a:r>
          </a:p>
        </p:txBody>
      </p:sp>
      <p:sp>
        <p:nvSpPr>
          <p:cNvPr id="5" name="Θέση περιεχομένου 5">
            <a:extLst>
              <a:ext uri="{FF2B5EF4-FFF2-40B4-BE49-F238E27FC236}">
                <a16:creationId xmlns:a16="http://schemas.microsoft.com/office/drawing/2014/main" id="{3AE60176-4532-4A21-813B-5C2CA521596D}"/>
              </a:ext>
            </a:extLst>
          </p:cNvPr>
          <p:cNvSpPr txBox="1">
            <a:spLocks/>
          </p:cNvSpPr>
          <p:nvPr/>
        </p:nvSpPr>
        <p:spPr bwMode="auto">
          <a:xfrm>
            <a:off x="1371600" y="1507754"/>
            <a:ext cx="8420100" cy="1010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>
              <a:buNone/>
            </a:pPr>
            <a:r>
              <a:rPr lang="el-GR" b="1" dirty="0"/>
              <a:t>Δρομέας έκτυπων πόλων</a:t>
            </a:r>
            <a:r>
              <a:rPr lang="el-GR" dirty="0"/>
              <a:t>: Πολύ-πολικές μηχανές </a:t>
            </a:r>
            <a:r>
              <a:rPr lang="el-GR" dirty="0">
                <a:sym typeface="Wingdings" panose="05000000000000000000" pitchFamily="2" charset="2"/>
              </a:rPr>
              <a:t></a:t>
            </a:r>
            <a:r>
              <a:rPr lang="el-GR" dirty="0"/>
              <a:t> χαμηλές ταχύτητες περιστροφής (π.χ. υδροστρόβιλοι)</a:t>
            </a:r>
          </a:p>
        </p:txBody>
      </p:sp>
      <p:pic>
        <p:nvPicPr>
          <p:cNvPr id="4102" name="Picture 6" descr="What is a loss of excitation in synchronous machine? - Quora">
            <a:extLst>
              <a:ext uri="{FF2B5EF4-FFF2-40B4-BE49-F238E27FC236}">
                <a16:creationId xmlns:a16="http://schemas.microsoft.com/office/drawing/2014/main" id="{B653076A-241C-493D-B1CA-DD9A48EE4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" y="2518326"/>
            <a:ext cx="3002919" cy="2315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Engineering Photos,Videos and Articels (Engineering Search Engine): CHAPTER  2 A.C. GENERATORS">
            <a:extLst>
              <a:ext uri="{FF2B5EF4-FFF2-40B4-BE49-F238E27FC236}">
                <a16:creationId xmlns:a16="http://schemas.microsoft.com/office/drawing/2014/main" id="{94D343D7-DB34-4A82-8109-F4B3C48127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438400"/>
            <a:ext cx="3655068" cy="3346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What is the difference between a salient and a non-salient synchronous  machine? - Quora">
            <a:extLst>
              <a:ext uri="{FF2B5EF4-FFF2-40B4-BE49-F238E27FC236}">
                <a16:creationId xmlns:a16="http://schemas.microsoft.com/office/drawing/2014/main" id="{65E50FCD-4EBD-4AB8-8BC2-91E0D71C7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736105"/>
            <a:ext cx="3655067" cy="2551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73021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3E49CAA-D48D-4885-A8D4-4A93BD9A7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1Φ Διπολική Μηχανή </a:t>
            </a:r>
          </a:p>
        </p:txBody>
      </p:sp>
      <p:pic>
        <p:nvPicPr>
          <p:cNvPr id="8" name="Θέση περιεχομένου 4">
            <a:extLst>
              <a:ext uri="{FF2B5EF4-FFF2-40B4-BE49-F238E27FC236}">
                <a16:creationId xmlns:a16="http://schemas.microsoft.com/office/drawing/2014/main" id="{310E167B-CDAF-4C00-B5F3-782FD137BF5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24600" y="1371600"/>
            <a:ext cx="3127828" cy="4114800"/>
          </a:xfrm>
        </p:spPr>
      </p:pic>
      <p:pic>
        <p:nvPicPr>
          <p:cNvPr id="9" name="Θέση περιεχομένου 4">
            <a:extLst>
              <a:ext uri="{FF2B5EF4-FFF2-40B4-BE49-F238E27FC236}">
                <a16:creationId xmlns:a16="http://schemas.microsoft.com/office/drawing/2014/main" id="{749DDCC6-A860-4C21-8A69-568F97260BB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538148" y="1371600"/>
            <a:ext cx="5113192" cy="2884364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Θέση περιεχομένου 2">
                <a:extLst>
                  <a:ext uri="{FF2B5EF4-FFF2-40B4-BE49-F238E27FC236}">
                    <a16:creationId xmlns:a16="http://schemas.microsoft.com/office/drawing/2014/main" id="{BD87305F-7EF0-4378-A345-AF831474A4D7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538148" y="4038600"/>
                <a:ext cx="5938852" cy="17526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fontAlgn="base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742950" indent="-285750" algn="l" rtl="0" fontAlgn="base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1143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600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20574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l-GR" dirty="0"/>
                  <a:t>Διέγερση δρομέα: εμφάνιση πόλων </a:t>
                </a:r>
                <a:r>
                  <a:rPr lang="en-US" dirty="0"/>
                  <a:t>N-S (</a:t>
                </a:r>
                <a:r>
                  <a:rPr lang="el-GR" dirty="0"/>
                  <a:t>πάντοτε ζεύγη)</a:t>
                </a:r>
              </a:p>
              <a:p>
                <a:pPr lvl="1"/>
                <a:r>
                  <a:rPr lang="el-GR" dirty="0"/>
                  <a:t>Πολικό βήμα: </a:t>
                </a:r>
                <a14:m>
                  <m:oMath xmlns:m="http://schemas.openxmlformats.org/officeDocument/2006/math">
                    <m:r>
                      <a:rPr lang="el-GR" i="1" smtClean="0">
                        <a:latin typeface="Cambria Math" panose="02040503050406030204" pitchFamily="18" charset="0"/>
                      </a:rPr>
                      <m:t>180</m:t>
                    </m:r>
                    <m: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°=360°/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</m:oMath>
                </a14:m>
                <a:endParaRPr lang="el-GR" dirty="0"/>
              </a:p>
              <a:p>
                <a:r>
                  <a:rPr lang="el-GR" dirty="0"/>
                  <a:t>Μαγνητική επαγωγή στο διάκενο: ημιτονοειδής χωρική κατανομή</a:t>
                </a:r>
                <a:r>
                  <a:rPr lang="en-US" dirty="0"/>
                  <a:t> (</a:t>
                </a:r>
                <a:r>
                  <a:rPr lang="el-GR" dirty="0"/>
                  <a:t>κατά προσέγγιση)</a:t>
                </a:r>
              </a:p>
              <a:p>
                <a:r>
                  <a:rPr lang="el-GR" dirty="0"/>
                  <a:t>Αν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l-GR" i="1" smtClean="0">
                        <a:latin typeface="Cambria Math" panose="02040503050406030204" pitchFamily="18" charset="0"/>
                      </a:rPr>
                      <m:t>𝜎𝜏𝛼𝜃</m:t>
                    </m:r>
                    <m:r>
                      <a:rPr lang="el-GR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l-GR" dirty="0"/>
                  <a:t> επαγωγή τάσεως στον στάτη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b="0" i="0" smtClean="0">
                        <a:latin typeface="Cambria Math" panose="02040503050406030204" pitchFamily="18" charset="0"/>
                      </a:rPr>
                      <m:t>συχνότητας</m:t>
                    </m:r>
                    <m:r>
                      <a:rPr lang="el-GR" b="0" i="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endParaRPr lang="en-US" dirty="0"/>
              </a:p>
              <a:p>
                <a:pPr marL="457200" lvl="1" indent="0">
                  <a:buFontTx/>
                  <a:buNone/>
                </a:pPr>
                <a:endParaRPr lang="el-GR" dirty="0"/>
              </a:p>
            </p:txBody>
          </p:sp>
        </mc:Choice>
        <mc:Fallback xmlns="">
          <p:sp>
            <p:nvSpPr>
              <p:cNvPr id="5" name="Θέση περιεχομένου 2">
                <a:extLst>
                  <a:ext uri="{FF2B5EF4-FFF2-40B4-BE49-F238E27FC236}">
                    <a16:creationId xmlns:a16="http://schemas.microsoft.com/office/drawing/2014/main" id="{BD87305F-7EF0-4378-A345-AF831474A4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8148" y="4038600"/>
                <a:ext cx="5938852" cy="1752600"/>
              </a:xfrm>
              <a:prstGeom prst="rect">
                <a:avLst/>
              </a:prstGeom>
              <a:blipFill>
                <a:blip r:embed="rId4"/>
                <a:stretch>
                  <a:fillRect l="-923" t="-1742" b="-4181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202864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BF7FCC8-C589-421A-A51F-13E09A5DF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1Φ Τετραπολική Μηχανή </a:t>
            </a:r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5C270A69-A0E3-44B6-B6ED-6B998A6AE4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217" t="1852" r="1512" b="-1852"/>
          <a:stretch/>
        </p:blipFill>
        <p:spPr>
          <a:xfrm>
            <a:off x="457201" y="1676400"/>
            <a:ext cx="3886200" cy="4114800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Θέση περιεχομένου 2">
                <a:extLst>
                  <a:ext uri="{FF2B5EF4-FFF2-40B4-BE49-F238E27FC236}">
                    <a16:creationId xmlns:a16="http://schemas.microsoft.com/office/drawing/2014/main" id="{21AC6CB6-7948-4C49-BFD3-44932174C117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4333569" y="1612490"/>
                <a:ext cx="5257800" cy="48006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fontAlgn="base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742950" indent="-285750" algn="l" rtl="0" fontAlgn="base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1143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600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20574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l-GR" sz="1800" dirty="0"/>
                  <a:t>Τύλιγμα δρομέα τέτοιο ώστε αντίθετοι διαδοχικοί πόλοι (</a:t>
                </a:r>
                <a:r>
                  <a:rPr lang="en-US" sz="1800" dirty="0"/>
                  <a:t>N-S</a:t>
                </a:r>
                <a:r>
                  <a:rPr lang="el-GR" sz="1800" dirty="0"/>
                  <a:t>)</a:t>
                </a:r>
                <a:r>
                  <a:rPr lang="en-US" sz="1800" dirty="0"/>
                  <a:t> </a:t>
                </a:r>
                <a:endParaRPr lang="el-GR" sz="1800" dirty="0"/>
              </a:p>
              <a:p>
                <a:pPr lvl="1"/>
                <a:r>
                  <a:rPr lang="el-GR" sz="1800" dirty="0"/>
                  <a:t>Πολικό βήμα: </a:t>
                </a:r>
                <a14:m>
                  <m:oMath xmlns:m="http://schemas.openxmlformats.org/officeDocument/2006/math">
                    <m:r>
                      <a:rPr lang="el-GR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360°</m:t>
                    </m:r>
                    <m:r>
                      <a:rPr lang="el-GR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r>
                      <a:rPr lang="el-GR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l-GR" sz="1800" i="1" smtClean="0">
                        <a:latin typeface="Cambria Math" panose="02040503050406030204" pitchFamily="18" charset="0"/>
                      </a:rPr>
                      <m:t>90</m:t>
                    </m:r>
                    <m:r>
                      <a:rPr lang="el-GR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1800" dirty="0"/>
                  <a:t> </a:t>
                </a:r>
                <a:r>
                  <a:rPr lang="el-GR" sz="1800" dirty="0"/>
                  <a:t>μηχανική γωνία</a:t>
                </a:r>
              </a:p>
              <a:p>
                <a:r>
                  <a:rPr lang="el-GR" sz="1800" dirty="0"/>
                  <a:t>Τύλιγμα στάτη: 2 πηνία, βήματος </a:t>
                </a:r>
                <a14:m>
                  <m:oMath xmlns:m="http://schemas.openxmlformats.org/officeDocument/2006/math">
                    <m:r>
                      <a:rPr lang="el-GR" sz="1800" i="1" smtClean="0">
                        <a:latin typeface="Cambria Math" panose="02040503050406030204" pitchFamily="18" charset="0"/>
                      </a:rPr>
                      <m:t>90</m:t>
                    </m:r>
                    <m:r>
                      <a:rPr lang="el-GR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l-GR" sz="1800" dirty="0"/>
                  <a:t> το καθένα, έστω σε σειρά</a:t>
                </a:r>
              </a:p>
              <a:p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sz="1800" dirty="0"/>
                  <a:t> </a:t>
                </a:r>
                <a:r>
                  <a:rPr lang="el-GR" sz="1800" dirty="0"/>
                  <a:t>διακένου: 2 πλήρεις κύκλοι για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180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180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US" sz="1800" i="1" smtClean="0">
                        <a:latin typeface="Cambria Math" panose="02040503050406030204" pitchFamily="18" charset="0"/>
                      </a:rPr>
                      <m:t>=0→2</m:t>
                    </m:r>
                    <m:r>
                      <a:rPr lang="el-GR" sz="180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endParaRPr lang="el-GR" sz="1800" dirty="0"/>
              </a:p>
              <a:p>
                <a:r>
                  <a:rPr lang="el-GR" sz="1800" dirty="0"/>
                  <a:t>Κίνηση δρομέα κατά </a:t>
                </a:r>
                <a14:m>
                  <m:oMath xmlns:m="http://schemas.openxmlformats.org/officeDocument/2006/math">
                    <m:r>
                      <a:rPr lang="el-GR" sz="1800" i="1">
                        <a:latin typeface="Cambria Math" panose="02040503050406030204" pitchFamily="18" charset="0"/>
                      </a:rPr>
                      <m:t>180</m:t>
                    </m:r>
                    <m:r>
                      <a:rPr lang="el-GR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l-GR" sz="1800" dirty="0"/>
                  <a:t> (1/2 περιστροφή) </a:t>
                </a:r>
                <a:r>
                  <a:rPr lang="el-GR" sz="1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→ </a:t>
                </a:r>
                <a:r>
                  <a:rPr lang="el-GR" sz="1800" dirty="0">
                    <a:latin typeface="+mj-lt"/>
                    <a:ea typeface="Cambria Math" panose="02040503050406030204" pitchFamily="18" charset="0"/>
                  </a:rPr>
                  <a:t>1 πλήρης εναλλαγή ροής σε κάθε πηνίο →1 κύκλος επαγόμενης τάσεως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l-GR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180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180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sz="1800">
                        <a:latin typeface="Cambria Math" panose="02040503050406030204" pitchFamily="18" charset="0"/>
                      </a:rPr>
                      <m:t>=2</m:t>
                    </m:r>
                    <m:sSub>
                      <m:sSubPr>
                        <m:ctrlPr>
                          <a:rPr lang="el-GR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180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180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sz="1800" dirty="0"/>
                  <a:t> (</a:t>
                </a:r>
                <a:r>
                  <a:rPr lang="el-GR" sz="1800" dirty="0"/>
                  <a:t>αφού για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180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180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US" sz="1800">
                        <a:latin typeface="Cambria Math" panose="02040503050406030204" pitchFamily="18" charset="0"/>
                      </a:rPr>
                      <m:t>=</m:t>
                    </m:r>
                    <m:r>
                      <a:rPr lang="el-GR" sz="1800">
                        <a:latin typeface="Cambria Math" panose="02040503050406030204" pitchFamily="18" charset="0"/>
                      </a:rPr>
                      <m:t>2</m:t>
                    </m:r>
                    <m:r>
                      <a:rPr lang="el-GR" sz="180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l-GR" sz="180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l-GR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180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180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sz="1800">
                        <a:latin typeface="Cambria Math" panose="02040503050406030204" pitchFamily="18" charset="0"/>
                      </a:rPr>
                      <m:t>=</m:t>
                    </m:r>
                    <m:r>
                      <a:rPr lang="el-GR" sz="1800">
                        <a:latin typeface="Cambria Math" panose="02040503050406030204" pitchFamily="18" charset="0"/>
                      </a:rPr>
                      <m:t>4</m:t>
                    </m:r>
                    <m:r>
                      <a:rPr lang="el-GR" sz="180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l-GR" sz="1800" dirty="0"/>
                  <a:t>)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=2</m:t>
                    </m:r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endParaRPr lang="en-US" sz="1800" dirty="0">
                  <a:latin typeface="+mj-lt"/>
                </a:endParaRPr>
              </a:p>
              <a:p>
                <a:r>
                  <a:rPr lang="el-GR" sz="1800" dirty="0"/>
                  <a:t>Σύνδεση πηνίων σε σειρά: Εμφάνιση διπλάσιας ολικής τάσεως</a:t>
                </a:r>
                <a:endParaRPr lang="el-GR" sz="1800" dirty="0">
                  <a:latin typeface="+mj-lt"/>
                </a:endParaRPr>
              </a:p>
            </p:txBody>
          </p:sp>
        </mc:Choice>
        <mc:Fallback xmlns="">
          <p:sp>
            <p:nvSpPr>
              <p:cNvPr id="4" name="Θέση περιεχομένου 2">
                <a:extLst>
                  <a:ext uri="{FF2B5EF4-FFF2-40B4-BE49-F238E27FC236}">
                    <a16:creationId xmlns:a16="http://schemas.microsoft.com/office/drawing/2014/main" id="{21AC6CB6-7948-4C49-BFD3-44932174C1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33569" y="1612490"/>
                <a:ext cx="5257800" cy="4800600"/>
              </a:xfrm>
              <a:prstGeom prst="rect">
                <a:avLst/>
              </a:prstGeom>
              <a:blipFill>
                <a:blip r:embed="rId3"/>
                <a:stretch>
                  <a:fillRect l="-928" t="-762" r="-11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396405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AE64910-DE64-4F4D-8EDD-CB0F40CA0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Γενικά περί πόλων και ταχυτήτων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Θέση περιεχομένου 2">
                <a:extLst>
                  <a:ext uri="{FF2B5EF4-FFF2-40B4-BE49-F238E27FC236}">
                    <a16:creationId xmlns:a16="http://schemas.microsoft.com/office/drawing/2014/main" id="{0D3A46FC-F8BC-4AD4-B732-2E30CE3FF08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42950" y="1676400"/>
                <a:ext cx="8420100" cy="480060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l-GR" dirty="0"/>
                  <a:t>Μηχανή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dirty="0"/>
                  <a:t> </a:t>
                </a:r>
                <a:r>
                  <a:rPr lang="el-GR" dirty="0"/>
                  <a:t>πόλων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dirty="0"/>
                  <a:t> </a:t>
                </a:r>
                <a:r>
                  <a:rPr lang="el-GR" dirty="0"/>
                  <a:t>άρτιος):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l-G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l-GR" b="0" i="1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l-GR" dirty="0"/>
                  <a:t>: φάση ηλεκτρικών μεγεθών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l-G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l-GR" dirty="0"/>
                  <a:t>: γωνία περιστροφής δρομέα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l-G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⇒2</m:t>
                      </m:r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𝜋</m:t>
                      </m:r>
                      <m:f>
                        <m:fPr>
                          <m:ctrlPr>
                            <a:rPr lang="el-G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60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120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l-GR" b="0" i="0" smtClean="0">
                          <a:latin typeface="Cambria Math" panose="02040503050406030204" pitchFamily="18" charset="0"/>
                        </a:rPr>
                        <m:t>ΣΑΛ</m:t>
                      </m:r>
                    </m:oMath>
                  </m:oMathPara>
                </a14:m>
                <a:endParaRPr lang="el-GR" dirty="0"/>
              </a:p>
              <a:p>
                <a:pPr marL="0" indent="0" algn="ctr">
                  <a:buNone/>
                </a:pPr>
                <a:r>
                  <a:rPr lang="el-GR" sz="1800" dirty="0"/>
                  <a:t>2πολική </a:t>
                </a:r>
                <a14:m>
                  <m:oMath xmlns:m="http://schemas.openxmlformats.org/officeDocument/2006/math">
                    <m:r>
                      <a:rPr lang="el-GR" sz="1800" b="0" i="1" smtClean="0">
                        <a:latin typeface="Cambria Math" panose="02040503050406030204" pitchFamily="18" charset="0"/>
                      </a:rPr>
                      <m:t>→3000 </m:t>
                    </m:r>
                    <m:r>
                      <m:rPr>
                        <m:sty m:val="p"/>
                      </m:rPr>
                      <a:rPr lang="el-GR" sz="1800" b="0" i="0" smtClean="0">
                        <a:latin typeface="Cambria Math" panose="02040503050406030204" pitchFamily="18" charset="0"/>
                      </a:rPr>
                      <m:t>ΣΑΛ</m:t>
                    </m:r>
                  </m:oMath>
                </a14:m>
                <a:endParaRPr lang="el-GR" sz="1800" dirty="0"/>
              </a:p>
              <a:p>
                <a:pPr marL="0" indent="0" algn="ctr">
                  <a:buNone/>
                </a:pPr>
                <a:r>
                  <a:rPr lang="el-GR" sz="1800" dirty="0"/>
                  <a:t>4πολική</a:t>
                </a:r>
                <a14:m>
                  <m:oMath xmlns:m="http://schemas.openxmlformats.org/officeDocument/2006/math">
                    <m:r>
                      <a:rPr lang="el-GR" sz="18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l-GR" sz="1800" b="0" i="1" smtClean="0">
                        <a:latin typeface="Cambria Math" panose="02040503050406030204" pitchFamily="18" charset="0"/>
                      </a:rPr>
                      <m:t>→1500 </m:t>
                    </m:r>
                    <m:r>
                      <m:rPr>
                        <m:sty m:val="p"/>
                      </m:rPr>
                      <a:rPr lang="el-GR" sz="1800" b="0" i="0" smtClean="0">
                        <a:latin typeface="Cambria Math" panose="02040503050406030204" pitchFamily="18" charset="0"/>
                      </a:rPr>
                      <m:t>ΣΑΛ</m:t>
                    </m:r>
                  </m:oMath>
                </a14:m>
                <a:endParaRPr lang="el-GR" sz="1800" b="0" dirty="0"/>
              </a:p>
              <a:p>
                <a:pPr marL="0" indent="0" algn="ctr">
                  <a:buNone/>
                </a:pPr>
                <a:r>
                  <a:rPr lang="el-GR" sz="1800" dirty="0"/>
                  <a:t>6πολική</a:t>
                </a:r>
                <a14:m>
                  <m:oMath xmlns:m="http://schemas.openxmlformats.org/officeDocument/2006/math">
                    <m:r>
                      <a:rPr lang="el-GR" sz="18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l-GR" sz="1800" b="0" i="1" smtClean="0">
                        <a:latin typeface="Cambria Math" panose="02040503050406030204" pitchFamily="18" charset="0"/>
                      </a:rPr>
                      <m:t>→1000 </m:t>
                    </m:r>
                    <m:r>
                      <m:rPr>
                        <m:sty m:val="p"/>
                      </m:rPr>
                      <a:rPr lang="el-GR" sz="1800" b="0" i="0" smtClean="0">
                        <a:latin typeface="Cambria Math" panose="02040503050406030204" pitchFamily="18" charset="0"/>
                      </a:rPr>
                      <m:t>ΣΑΛ</m:t>
                    </m:r>
                  </m:oMath>
                </a14:m>
                <a:endParaRPr lang="el-GR" sz="1800" dirty="0"/>
              </a:p>
              <a:p>
                <a:pPr marL="0" indent="0">
                  <a:buNone/>
                </a:pPr>
                <a:r>
                  <a:rPr lang="el-GR" dirty="0"/>
                  <a:t>Π.χ. Σ/Γ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50 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𝐻𝑧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125 </m:t>
                    </m:r>
                    <m:r>
                      <m:rPr>
                        <m:sty m:val="p"/>
                      </m:rPr>
                      <a:rPr lang="el-GR" b="0" i="0" dirty="0" smtClean="0">
                        <a:latin typeface="Cambria Math" panose="02040503050406030204" pitchFamily="18" charset="0"/>
                      </a:rPr>
                      <m:t>ΣΑΛ</m:t>
                    </m:r>
                    <m:r>
                      <a:rPr lang="el-GR" b="0" i="0" dirty="0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l-GR" dirty="0"/>
                  <a:t>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120⋅50</m:t>
                        </m:r>
                      </m:num>
                      <m:den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125</m:t>
                        </m:r>
                      </m:den>
                    </m:f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=48</m:t>
                    </m:r>
                  </m:oMath>
                </a14:m>
                <a:r>
                  <a:rPr lang="en-US" dirty="0"/>
                  <a:t> </a:t>
                </a:r>
                <a:r>
                  <a:rPr lang="el-GR" dirty="0"/>
                  <a:t>πόλοι ή </a:t>
                </a:r>
                <a14:m>
                  <m:oMath xmlns:m="http://schemas.openxmlformats.org/officeDocument/2006/math">
                    <m:r>
                      <a:rPr lang="el-GR" b="0" i="1" smtClean="0">
                        <a:latin typeface="Cambria Math" panose="02040503050406030204" pitchFamily="18" charset="0"/>
                      </a:rPr>
                      <m:t>24</m:t>
                    </m:r>
                  </m:oMath>
                </a14:m>
                <a:r>
                  <a:rPr lang="el-GR" dirty="0"/>
                  <a:t> ζεύγη πόλων.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l-GR" i="1" smtClean="0">
                        <a:latin typeface="Cambria Math" panose="02040503050406030204" pitchFamily="18" charset="0"/>
                      </a:rPr>
                      <m:t>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l-GR" b="0" i="1" dirty="0">
                    <a:latin typeface="+mj-lt"/>
                  </a:rPr>
                  <a:t> </a:t>
                </a:r>
                <a:r>
                  <a:rPr lang="el-GR" b="0" i="0" dirty="0">
                    <a:latin typeface="+mj-lt"/>
                  </a:rPr>
                  <a:t>στις στροβιλογεννήτριες </a:t>
                </a:r>
                <a14:m>
                  <m:oMath xmlns:m="http://schemas.openxmlformats.org/officeDocument/2006/math">
                    <m:r>
                      <a:rPr lang="el-G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l-GR" b="0" i="0" dirty="0">
                    <a:latin typeface="+mj-lt"/>
                  </a:rPr>
                  <a:t> </a:t>
                </a:r>
                <a:r>
                  <a:rPr lang="el-GR" dirty="0">
                    <a:latin typeface="+mj-lt"/>
                  </a:rPr>
                  <a:t>κυλινδρικός δρομέας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↑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l-GR" b="0" i="1" dirty="0">
                    <a:latin typeface="+mj-lt"/>
                  </a:rPr>
                  <a:t> </a:t>
                </a:r>
                <a:r>
                  <a:rPr lang="el-GR" b="0" i="0" dirty="0">
                    <a:latin typeface="+mj-lt"/>
                  </a:rPr>
                  <a:t>στους υδροστροβίλους (και Α/Γ) </a:t>
                </a:r>
                <a14:m>
                  <m:oMath xmlns:m="http://schemas.openxmlformats.org/officeDocument/2006/math">
                    <m:r>
                      <a:rPr lang="el-G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l-GR" dirty="0">
                    <a:latin typeface="+mj-lt"/>
                  </a:rPr>
                  <a:t> έκτυποι πόλοι</a:t>
                </a:r>
              </a:p>
              <a:p>
                <a:pPr marL="0" indent="0">
                  <a:buNone/>
                </a:pPr>
                <a:endParaRPr lang="el-GR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b="0" i="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Θέση περιεχομένου 2">
                <a:extLst>
                  <a:ext uri="{FF2B5EF4-FFF2-40B4-BE49-F238E27FC236}">
                    <a16:creationId xmlns:a16="http://schemas.microsoft.com/office/drawing/2014/main" id="{0D3A46FC-F8BC-4AD4-B732-2E30CE3FF08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42950" y="1676400"/>
                <a:ext cx="8420100" cy="4800600"/>
              </a:xfrm>
              <a:blipFill>
                <a:blip r:embed="rId2"/>
                <a:stretch>
                  <a:fillRect l="-797" t="-5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58319032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5339</TotalTime>
  <Words>921</Words>
  <Application>Microsoft Office PowerPoint</Application>
  <PresentationFormat>A4 Paper (210x297 mm)</PresentationFormat>
  <Paragraphs>142</Paragraphs>
  <Slides>19</Slides>
  <Notes>1</Notes>
  <HiddenSlides>0</HiddenSlides>
  <MMClips>4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Arial Black</vt:lpstr>
      <vt:lpstr>Calibri</vt:lpstr>
      <vt:lpstr>Cambria Math</vt:lpstr>
      <vt:lpstr>Courier New</vt:lpstr>
      <vt:lpstr>Times New Roman</vt:lpstr>
      <vt:lpstr>Wingdings</vt:lpstr>
      <vt:lpstr>Default Design</vt:lpstr>
      <vt:lpstr>CorelPhotoPaint.Image.9</vt:lpstr>
      <vt:lpstr>PowerPoint Presentation</vt:lpstr>
      <vt:lpstr>Βασική Δομή</vt:lpstr>
      <vt:lpstr>Βασική Δομή</vt:lpstr>
      <vt:lpstr>Τύλιγμα τυμπάνου</vt:lpstr>
      <vt:lpstr>Είδη δρομέων</vt:lpstr>
      <vt:lpstr>Είδη δρομέων</vt:lpstr>
      <vt:lpstr>1Φ Διπολική Μηχανή </vt:lpstr>
      <vt:lpstr>1Φ Τετραπολική Μηχανή </vt:lpstr>
      <vt:lpstr>Γενικά περί πόλων και ταχυτήτων</vt:lpstr>
      <vt:lpstr>3Φ μηχανές</vt:lpstr>
      <vt:lpstr>Ανάπτυξη τάσεων στο τύλιγμα στάτη</vt:lpstr>
      <vt:lpstr>ΜΕΔ 1Φ τυλίγματος: Παλλόμενο πεδίο στο διάκενο</vt:lpstr>
      <vt:lpstr>ΜΕΔ 1Φ κατανεμημένου τυλίγματος (σε 5 αύλακες)</vt:lpstr>
      <vt:lpstr>ΜΕΔ 3Φ τυλίγματος: Στρεφόμενο πεδίο στο διάκενο</vt:lpstr>
      <vt:lpstr>Ανάπτυξη ροπής</vt:lpstr>
      <vt:lpstr>Λειτουργία κινητήρα-γεννήτριας</vt:lpstr>
      <vt:lpstr>Λειτουργία Κινητήρα</vt:lpstr>
      <vt:lpstr>Λειτουργία Γεννήτριας</vt:lpstr>
      <vt:lpstr>Ροή ισχύος και απώλειες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Σταύρος Παπαθανασίου</dc:creator>
  <cp:lastModifiedBy>Stavros Papathanasiou</cp:lastModifiedBy>
  <cp:revision>272</cp:revision>
  <dcterms:created xsi:type="dcterms:W3CDTF">2004-03-23T12:40:19Z</dcterms:created>
  <dcterms:modified xsi:type="dcterms:W3CDTF">2021-12-08T08:47:43Z</dcterms:modified>
</cp:coreProperties>
</file>